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8"/>
  </p:notesMasterIdLst>
  <p:sldIdLst>
    <p:sldId id="256" r:id="rId2"/>
    <p:sldId id="522" r:id="rId3"/>
    <p:sldId id="523" r:id="rId4"/>
    <p:sldId id="273" r:id="rId5"/>
    <p:sldId id="367" r:id="rId6"/>
    <p:sldId id="454" r:id="rId7"/>
    <p:sldId id="552" r:id="rId8"/>
    <p:sldId id="283" r:id="rId9"/>
    <p:sldId id="282" r:id="rId10"/>
    <p:sldId id="281" r:id="rId11"/>
    <p:sldId id="376" r:id="rId12"/>
    <p:sldId id="550" r:id="rId13"/>
    <p:sldId id="451" r:id="rId14"/>
    <p:sldId id="420" r:id="rId15"/>
    <p:sldId id="378" r:id="rId16"/>
    <p:sldId id="421" r:id="rId17"/>
    <p:sldId id="380" r:id="rId18"/>
    <p:sldId id="377" r:id="rId19"/>
    <p:sldId id="381" r:id="rId20"/>
    <p:sldId id="382" r:id="rId21"/>
    <p:sldId id="386" r:id="rId22"/>
    <p:sldId id="385" r:id="rId23"/>
    <p:sldId id="384" r:id="rId24"/>
    <p:sldId id="383" r:id="rId25"/>
    <p:sldId id="387" r:id="rId26"/>
    <p:sldId id="456" r:id="rId27"/>
    <p:sldId id="280" r:id="rId28"/>
    <p:sldId id="279" r:id="rId29"/>
    <p:sldId id="278" r:id="rId30"/>
    <p:sldId id="277" r:id="rId31"/>
    <p:sldId id="514" r:id="rId32"/>
    <p:sldId id="284" r:id="rId33"/>
    <p:sldId id="510" r:id="rId34"/>
    <p:sldId id="515" r:id="rId35"/>
    <p:sldId id="374" r:id="rId36"/>
    <p:sldId id="516" r:id="rId37"/>
    <p:sldId id="519" r:id="rId38"/>
    <p:sldId id="285" r:id="rId39"/>
    <p:sldId id="303" r:id="rId40"/>
    <p:sldId id="302" r:id="rId41"/>
    <p:sldId id="301" r:id="rId42"/>
    <p:sldId id="389" r:id="rId43"/>
    <p:sldId id="397" r:id="rId44"/>
    <p:sldId id="396" r:id="rId45"/>
    <p:sldId id="395" r:id="rId46"/>
    <p:sldId id="394" r:id="rId47"/>
    <p:sldId id="398" r:id="rId48"/>
    <p:sldId id="419" r:id="rId49"/>
    <p:sldId id="413" r:id="rId50"/>
    <p:sldId id="520" r:id="rId51"/>
    <p:sldId id="521" r:id="rId52"/>
    <p:sldId id="551" r:id="rId53"/>
    <p:sldId id="300" r:id="rId54"/>
    <p:sldId id="306" r:id="rId55"/>
    <p:sldId id="293" r:id="rId56"/>
    <p:sldId id="299" r:id="rId57"/>
    <p:sldId id="463" r:id="rId58"/>
    <p:sldId id="462" r:id="rId59"/>
    <p:sldId id="294" r:id="rId60"/>
    <p:sldId id="450" r:id="rId61"/>
    <p:sldId id="430" r:id="rId62"/>
    <p:sldId id="431" r:id="rId63"/>
    <p:sldId id="435" r:id="rId64"/>
    <p:sldId id="448" r:id="rId65"/>
    <p:sldId id="436" r:id="rId66"/>
    <p:sldId id="437" r:id="rId67"/>
    <p:sldId id="434" r:id="rId68"/>
    <p:sldId id="449" r:id="rId69"/>
    <p:sldId id="439" r:id="rId70"/>
    <p:sldId id="545" r:id="rId71"/>
    <p:sldId id="546" r:id="rId72"/>
    <p:sldId id="547" r:id="rId73"/>
    <p:sldId id="548" r:id="rId74"/>
    <p:sldId id="549" r:id="rId75"/>
    <p:sldId id="524" r:id="rId76"/>
    <p:sldId id="544" r:id="rId77"/>
    <p:sldId id="543" r:id="rId78"/>
    <p:sldId id="528" r:id="rId79"/>
    <p:sldId id="553" r:id="rId80"/>
    <p:sldId id="525" r:id="rId81"/>
    <p:sldId id="289" r:id="rId82"/>
    <p:sldId id="316" r:id="rId83"/>
    <p:sldId id="555" r:id="rId84"/>
    <p:sldId id="441" r:id="rId85"/>
    <p:sldId id="444" r:id="rId86"/>
    <p:sldId id="445" r:id="rId87"/>
    <p:sldId id="529" r:id="rId88"/>
    <p:sldId id="446" r:id="rId89"/>
    <p:sldId id="556" r:id="rId90"/>
    <p:sldId id="287" r:id="rId91"/>
    <p:sldId id="286" r:id="rId92"/>
    <p:sldId id="317" r:id="rId93"/>
    <p:sldId id="310" r:id="rId94"/>
    <p:sldId id="458" r:id="rId95"/>
    <p:sldId id="530" r:id="rId96"/>
    <p:sldId id="423" r:id="rId97"/>
    <p:sldId id="554" r:id="rId98"/>
    <p:sldId id="534" r:id="rId99"/>
    <p:sldId id="535" r:id="rId100"/>
    <p:sldId id="536" r:id="rId101"/>
    <p:sldId id="532" r:id="rId102"/>
    <p:sldId id="531" r:id="rId103"/>
    <p:sldId id="533" r:id="rId104"/>
    <p:sldId id="319" r:id="rId105"/>
    <p:sldId id="509" r:id="rId106"/>
    <p:sldId id="321" r:id="rId107"/>
    <p:sldId id="322" r:id="rId108"/>
    <p:sldId id="540" r:id="rId109"/>
    <p:sldId id="541" r:id="rId110"/>
    <p:sldId id="542" r:id="rId111"/>
    <p:sldId id="537" r:id="rId112"/>
    <p:sldId id="538" r:id="rId113"/>
    <p:sldId id="539" r:id="rId114"/>
    <p:sldId id="326" r:id="rId115"/>
    <p:sldId id="327" r:id="rId116"/>
    <p:sldId id="337" r:id="rId117"/>
    <p:sldId id="338" r:id="rId118"/>
    <p:sldId id="311" r:id="rId119"/>
    <p:sldId id="312" r:id="rId120"/>
    <p:sldId id="313" r:id="rId121"/>
    <p:sldId id="314" r:id="rId122"/>
    <p:sldId id="315" r:id="rId123"/>
    <p:sldId id="345" r:id="rId124"/>
    <p:sldId id="344" r:id="rId125"/>
    <p:sldId id="343" r:id="rId126"/>
    <p:sldId id="342" r:id="rId127"/>
    <p:sldId id="341" r:id="rId128"/>
    <p:sldId id="357" r:id="rId129"/>
    <p:sldId id="356" r:id="rId130"/>
    <p:sldId id="353" r:id="rId131"/>
    <p:sldId id="371" r:id="rId132"/>
    <p:sldId id="372" r:id="rId133"/>
    <p:sldId id="363" r:id="rId134"/>
    <p:sldId id="368" r:id="rId135"/>
    <p:sldId id="366" r:id="rId136"/>
    <p:sldId id="459" r:id="rId137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D223"/>
    <a:srgbClr val="007E15"/>
    <a:srgbClr val="E3F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2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8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228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8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DAC189-BFC8-4311-9762-85C0D9E15E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329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195 w 6027"/>
                <a:gd name="T1" fmla="*/ 17 h 2296"/>
                <a:gd name="T2" fmla="*/ 0 w 6027"/>
                <a:gd name="T3" fmla="*/ 17 h 2296"/>
                <a:gd name="T4" fmla="*/ 0 w 6027"/>
                <a:gd name="T5" fmla="*/ 0 h 2296"/>
                <a:gd name="T6" fmla="*/ 4195 w 6027"/>
                <a:gd name="T7" fmla="*/ 0 h 2296"/>
                <a:gd name="T8" fmla="*/ 4195 w 6027"/>
                <a:gd name="T9" fmla="*/ 17 h 2296"/>
                <a:gd name="T10" fmla="*/ 4195 w 6027"/>
                <a:gd name="T11" fmla="*/ 17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4 h 353"/>
                  <a:gd name="T4" fmla="*/ 24 w 186"/>
                  <a:gd name="T5" fmla="*/ 75 h 353"/>
                  <a:gd name="T6" fmla="*/ 18 w 186"/>
                  <a:gd name="T7" fmla="*/ 162 h 353"/>
                  <a:gd name="T8" fmla="*/ 42 w 186"/>
                  <a:gd name="T9" fmla="*/ 281 h 353"/>
                  <a:gd name="T10" fmla="*/ 48 w 186"/>
                  <a:gd name="T11" fmla="*/ 398 h 353"/>
                  <a:gd name="T12" fmla="*/ 0 w 186"/>
                  <a:gd name="T13" fmla="*/ 869 h 353"/>
                  <a:gd name="T14" fmla="*/ 54 w 186"/>
                  <a:gd name="T15" fmla="*/ 575 h 353"/>
                  <a:gd name="T16" fmla="*/ 84 w 186"/>
                  <a:gd name="T17" fmla="*/ 530 h 353"/>
                  <a:gd name="T18" fmla="*/ 126 w 186"/>
                  <a:gd name="T19" fmla="*/ 311 h 353"/>
                  <a:gd name="T20" fmla="*/ 144 w 186"/>
                  <a:gd name="T21" fmla="*/ 294 h 353"/>
                  <a:gd name="T22" fmla="*/ 144 w 186"/>
                  <a:gd name="T23" fmla="*/ 222 h 353"/>
                  <a:gd name="T24" fmla="*/ 186 w 186"/>
                  <a:gd name="T25" fmla="*/ 162 h 353"/>
                  <a:gd name="T26" fmla="*/ 162 w 186"/>
                  <a:gd name="T27" fmla="*/ 14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5 h 66"/>
                  <a:gd name="T8" fmla="*/ 6 w 155"/>
                  <a:gd name="T9" fmla="*/ 44 h 66"/>
                  <a:gd name="T10" fmla="*/ 0 w 155"/>
                  <a:gd name="T11" fmla="*/ 61 h 66"/>
                  <a:gd name="T12" fmla="*/ 78 w 155"/>
                  <a:gd name="T13" fmla="*/ 148 h 66"/>
                  <a:gd name="T14" fmla="*/ 96 w 155"/>
                  <a:gd name="T15" fmla="*/ 104 h 66"/>
                  <a:gd name="T16" fmla="*/ 155 w 155"/>
                  <a:gd name="T17" fmla="*/ 165 h 66"/>
                  <a:gd name="T18" fmla="*/ 126 w 155"/>
                  <a:gd name="T19" fmla="*/ 61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93 h 72"/>
                  <a:gd name="T2" fmla="*/ 0 w 42"/>
                  <a:gd name="T3" fmla="*/ 47 h 72"/>
                  <a:gd name="T4" fmla="*/ 12 w 42"/>
                  <a:gd name="T5" fmla="*/ 16 h 72"/>
                  <a:gd name="T6" fmla="*/ 0 w 42"/>
                  <a:gd name="T7" fmla="*/ 16 h 72"/>
                  <a:gd name="T8" fmla="*/ 12 w 42"/>
                  <a:gd name="T9" fmla="*/ 16 h 72"/>
                  <a:gd name="T10" fmla="*/ 24 w 42"/>
                  <a:gd name="T11" fmla="*/ 16 h 72"/>
                  <a:gd name="T12" fmla="*/ 36 w 42"/>
                  <a:gd name="T13" fmla="*/ 16 h 72"/>
                  <a:gd name="T14" fmla="*/ 42 w 42"/>
                  <a:gd name="T15" fmla="*/ 0 h 72"/>
                  <a:gd name="T16" fmla="*/ 30 w 42"/>
                  <a:gd name="T17" fmla="*/ 47 h 72"/>
                  <a:gd name="T18" fmla="*/ 42 w 42"/>
                  <a:gd name="T19" fmla="*/ 125 h 72"/>
                  <a:gd name="T20" fmla="*/ 12 w 42"/>
                  <a:gd name="T21" fmla="*/ 183 h 72"/>
                  <a:gd name="T22" fmla="*/ 6 w 42"/>
                  <a:gd name="T23" fmla="*/ 93 h 72"/>
                  <a:gd name="T24" fmla="*/ 6 w 42"/>
                  <a:gd name="T25" fmla="*/ 9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8 h 287"/>
                <a:gd name="T4" fmla="*/ 66 w 365"/>
                <a:gd name="T5" fmla="*/ 124 h 287"/>
                <a:gd name="T6" fmla="*/ 143 w 365"/>
                <a:gd name="T7" fmla="*/ 204 h 287"/>
                <a:gd name="T8" fmla="*/ 191 w 365"/>
                <a:gd name="T9" fmla="*/ 186 h 287"/>
                <a:gd name="T10" fmla="*/ 341 w 365"/>
                <a:gd name="T11" fmla="*/ 319 h 287"/>
                <a:gd name="T12" fmla="*/ 305 w 365"/>
                <a:gd name="T13" fmla="*/ 195 h 287"/>
                <a:gd name="T14" fmla="*/ 365 w 365"/>
                <a:gd name="T15" fmla="*/ 148 h 287"/>
                <a:gd name="T16" fmla="*/ 359 w 365"/>
                <a:gd name="T17" fmla="*/ 142 h 287"/>
                <a:gd name="T18" fmla="*/ 335 w 365"/>
                <a:gd name="T19" fmla="*/ 130 h 287"/>
                <a:gd name="T20" fmla="*/ 299 w 365"/>
                <a:gd name="T21" fmla="*/ 98 h 287"/>
                <a:gd name="T22" fmla="*/ 257 w 365"/>
                <a:gd name="T23" fmla="*/ 80 h 287"/>
                <a:gd name="T24" fmla="*/ 215 w 365"/>
                <a:gd name="T25" fmla="*/ 62 h 287"/>
                <a:gd name="T26" fmla="*/ 173 w 365"/>
                <a:gd name="T27" fmla="*/ 44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8 h 60"/>
                <a:gd name="T16" fmla="*/ 65 w 71"/>
                <a:gd name="T17" fmla="*/ 50 h 60"/>
                <a:gd name="T18" fmla="*/ 71 w 71"/>
                <a:gd name="T19" fmla="*/ 62 h 60"/>
                <a:gd name="T20" fmla="*/ 71 w 71"/>
                <a:gd name="T21" fmla="*/ 68 h 60"/>
                <a:gd name="T22" fmla="*/ 59 w 71"/>
                <a:gd name="T23" fmla="*/ 62 h 60"/>
                <a:gd name="T24" fmla="*/ 47 w 71"/>
                <a:gd name="T25" fmla="*/ 50 h 60"/>
                <a:gd name="T26" fmla="*/ 23 w 71"/>
                <a:gd name="T27" fmla="*/ 38 h 60"/>
                <a:gd name="T28" fmla="*/ 23 w 71"/>
                <a:gd name="T29" fmla="*/ 44 h 60"/>
                <a:gd name="T30" fmla="*/ 18 w 71"/>
                <a:gd name="T31" fmla="*/ 50 h 60"/>
                <a:gd name="T32" fmla="*/ 12 w 71"/>
                <a:gd name="T33" fmla="*/ 56 h 60"/>
                <a:gd name="T34" fmla="*/ 6 w 71"/>
                <a:gd name="T35" fmla="*/ 56 h 60"/>
                <a:gd name="T36" fmla="*/ 6 w 71"/>
                <a:gd name="T37" fmla="*/ 56 h 60"/>
                <a:gd name="T38" fmla="*/ 6 w 71"/>
                <a:gd name="T39" fmla="*/ 44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2 h 162"/>
                <a:gd name="T10" fmla="*/ 96 w 161"/>
                <a:gd name="T11" fmla="*/ 68 h 162"/>
                <a:gd name="T12" fmla="*/ 102 w 161"/>
                <a:gd name="T13" fmla="*/ 80 h 162"/>
                <a:gd name="T14" fmla="*/ 108 w 161"/>
                <a:gd name="T15" fmla="*/ 92 h 162"/>
                <a:gd name="T16" fmla="*/ 120 w 161"/>
                <a:gd name="T17" fmla="*/ 104 h 162"/>
                <a:gd name="T18" fmla="*/ 143 w 161"/>
                <a:gd name="T19" fmla="*/ 122 h 162"/>
                <a:gd name="T20" fmla="*/ 155 w 161"/>
                <a:gd name="T21" fmla="*/ 154 h 162"/>
                <a:gd name="T22" fmla="*/ 161 w 161"/>
                <a:gd name="T23" fmla="*/ 172 h 162"/>
                <a:gd name="T24" fmla="*/ 161 w 161"/>
                <a:gd name="T25" fmla="*/ 178 h 162"/>
                <a:gd name="T26" fmla="*/ 96 w 161"/>
                <a:gd name="T27" fmla="*/ 110 h 162"/>
                <a:gd name="T28" fmla="*/ 30 w 161"/>
                <a:gd name="T29" fmla="*/ 62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8 h 60"/>
                <a:gd name="T4" fmla="*/ 41 w 59"/>
                <a:gd name="T5" fmla="*/ 44 h 60"/>
                <a:gd name="T6" fmla="*/ 47 w 59"/>
                <a:gd name="T7" fmla="*/ 50 h 60"/>
                <a:gd name="T8" fmla="*/ 53 w 59"/>
                <a:gd name="T9" fmla="*/ 62 h 60"/>
                <a:gd name="T10" fmla="*/ 53 w 59"/>
                <a:gd name="T11" fmla="*/ 68 h 60"/>
                <a:gd name="T12" fmla="*/ 47 w 59"/>
                <a:gd name="T13" fmla="*/ 62 h 60"/>
                <a:gd name="T14" fmla="*/ 35 w 59"/>
                <a:gd name="T15" fmla="*/ 56 h 60"/>
                <a:gd name="T16" fmla="*/ 23 w 59"/>
                <a:gd name="T17" fmla="*/ 44 h 60"/>
                <a:gd name="T18" fmla="*/ 17 w 59"/>
                <a:gd name="T19" fmla="*/ 38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4 h 204"/>
                <a:gd name="T2" fmla="*/ 245 w 245"/>
                <a:gd name="T3" fmla="*/ 50 h 204"/>
                <a:gd name="T4" fmla="*/ 209 w 245"/>
                <a:gd name="T5" fmla="*/ 92 h 204"/>
                <a:gd name="T6" fmla="*/ 143 w 245"/>
                <a:gd name="T7" fmla="*/ 148 h 204"/>
                <a:gd name="T8" fmla="*/ 167 w 245"/>
                <a:gd name="T9" fmla="*/ 173 h 204"/>
                <a:gd name="T10" fmla="*/ 179 w 245"/>
                <a:gd name="T11" fmla="*/ 228 h 204"/>
                <a:gd name="T12" fmla="*/ 77 w 245"/>
                <a:gd name="T13" fmla="*/ 148 h 204"/>
                <a:gd name="T14" fmla="*/ 47 w 245"/>
                <a:gd name="T15" fmla="*/ 92 h 204"/>
                <a:gd name="T16" fmla="*/ 89 w 245"/>
                <a:gd name="T17" fmla="*/ 74 h 204"/>
                <a:gd name="T18" fmla="*/ 59 w 245"/>
                <a:gd name="T19" fmla="*/ 44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4 h 204"/>
                <a:gd name="T50" fmla="*/ 233 w 245"/>
                <a:gd name="T51" fmla="*/ 44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1188C-3009-4874-BE82-F96CE78852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969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737F-3DB5-493D-A4DC-C94A9B2352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633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9A4A4-87B6-434B-9C31-B82A7FA423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404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DE103-0555-4C46-98D3-1B2E4EC75E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250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1D41-67FD-4E3F-9846-97339DA25C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154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DF8ED-14A6-4992-844E-EAD15FB327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975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6F347-3D04-458B-A880-2523311328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399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2CEB7-AD64-469A-BD09-54B10E1DCB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102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73825-4C1B-4E8E-95D2-02A9558FB1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15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31AC-27A0-4663-AB1C-7CA1D184DD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24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9BA1-0573-4414-83E7-EEB30C8DB1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349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3AC66-A85B-45D5-83E2-B86D26372E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1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195 w 6027"/>
                <a:gd name="T1" fmla="*/ 17 h 2296"/>
                <a:gd name="T2" fmla="*/ 0 w 6027"/>
                <a:gd name="T3" fmla="*/ 17 h 2296"/>
                <a:gd name="T4" fmla="*/ 0 w 6027"/>
                <a:gd name="T5" fmla="*/ 0 h 2296"/>
                <a:gd name="T6" fmla="*/ 4195 w 6027"/>
                <a:gd name="T7" fmla="*/ 0 h 2296"/>
                <a:gd name="T8" fmla="*/ 4195 w 6027"/>
                <a:gd name="T9" fmla="*/ 17 h 2296"/>
                <a:gd name="T10" fmla="*/ 4195 w 6027"/>
                <a:gd name="T11" fmla="*/ 17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4 h 353"/>
                  <a:gd name="T4" fmla="*/ 24 w 186"/>
                  <a:gd name="T5" fmla="*/ 75 h 353"/>
                  <a:gd name="T6" fmla="*/ 18 w 186"/>
                  <a:gd name="T7" fmla="*/ 162 h 353"/>
                  <a:gd name="T8" fmla="*/ 42 w 186"/>
                  <a:gd name="T9" fmla="*/ 281 h 353"/>
                  <a:gd name="T10" fmla="*/ 48 w 186"/>
                  <a:gd name="T11" fmla="*/ 398 h 353"/>
                  <a:gd name="T12" fmla="*/ 0 w 186"/>
                  <a:gd name="T13" fmla="*/ 869 h 353"/>
                  <a:gd name="T14" fmla="*/ 54 w 186"/>
                  <a:gd name="T15" fmla="*/ 575 h 353"/>
                  <a:gd name="T16" fmla="*/ 84 w 186"/>
                  <a:gd name="T17" fmla="*/ 530 h 353"/>
                  <a:gd name="T18" fmla="*/ 126 w 186"/>
                  <a:gd name="T19" fmla="*/ 311 h 353"/>
                  <a:gd name="T20" fmla="*/ 144 w 186"/>
                  <a:gd name="T21" fmla="*/ 294 h 353"/>
                  <a:gd name="T22" fmla="*/ 144 w 186"/>
                  <a:gd name="T23" fmla="*/ 222 h 353"/>
                  <a:gd name="T24" fmla="*/ 186 w 186"/>
                  <a:gd name="T25" fmla="*/ 162 h 353"/>
                  <a:gd name="T26" fmla="*/ 162 w 186"/>
                  <a:gd name="T27" fmla="*/ 14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5 h 66"/>
                  <a:gd name="T8" fmla="*/ 6 w 155"/>
                  <a:gd name="T9" fmla="*/ 44 h 66"/>
                  <a:gd name="T10" fmla="*/ 0 w 155"/>
                  <a:gd name="T11" fmla="*/ 61 h 66"/>
                  <a:gd name="T12" fmla="*/ 78 w 155"/>
                  <a:gd name="T13" fmla="*/ 148 h 66"/>
                  <a:gd name="T14" fmla="*/ 96 w 155"/>
                  <a:gd name="T15" fmla="*/ 104 h 66"/>
                  <a:gd name="T16" fmla="*/ 155 w 155"/>
                  <a:gd name="T17" fmla="*/ 165 h 66"/>
                  <a:gd name="T18" fmla="*/ 126 w 155"/>
                  <a:gd name="T19" fmla="*/ 61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93 h 72"/>
                  <a:gd name="T2" fmla="*/ 0 w 42"/>
                  <a:gd name="T3" fmla="*/ 47 h 72"/>
                  <a:gd name="T4" fmla="*/ 12 w 42"/>
                  <a:gd name="T5" fmla="*/ 16 h 72"/>
                  <a:gd name="T6" fmla="*/ 0 w 42"/>
                  <a:gd name="T7" fmla="*/ 16 h 72"/>
                  <a:gd name="T8" fmla="*/ 12 w 42"/>
                  <a:gd name="T9" fmla="*/ 16 h 72"/>
                  <a:gd name="T10" fmla="*/ 24 w 42"/>
                  <a:gd name="T11" fmla="*/ 16 h 72"/>
                  <a:gd name="T12" fmla="*/ 36 w 42"/>
                  <a:gd name="T13" fmla="*/ 16 h 72"/>
                  <a:gd name="T14" fmla="*/ 42 w 42"/>
                  <a:gd name="T15" fmla="*/ 0 h 72"/>
                  <a:gd name="T16" fmla="*/ 30 w 42"/>
                  <a:gd name="T17" fmla="*/ 47 h 72"/>
                  <a:gd name="T18" fmla="*/ 42 w 42"/>
                  <a:gd name="T19" fmla="*/ 125 h 72"/>
                  <a:gd name="T20" fmla="*/ 12 w 42"/>
                  <a:gd name="T21" fmla="*/ 183 h 72"/>
                  <a:gd name="T22" fmla="*/ 6 w 42"/>
                  <a:gd name="T23" fmla="*/ 93 h 72"/>
                  <a:gd name="T24" fmla="*/ 6 w 42"/>
                  <a:gd name="T25" fmla="*/ 9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8 h 287"/>
                <a:gd name="T4" fmla="*/ 66 w 365"/>
                <a:gd name="T5" fmla="*/ 124 h 287"/>
                <a:gd name="T6" fmla="*/ 143 w 365"/>
                <a:gd name="T7" fmla="*/ 204 h 287"/>
                <a:gd name="T8" fmla="*/ 191 w 365"/>
                <a:gd name="T9" fmla="*/ 186 h 287"/>
                <a:gd name="T10" fmla="*/ 341 w 365"/>
                <a:gd name="T11" fmla="*/ 319 h 287"/>
                <a:gd name="T12" fmla="*/ 305 w 365"/>
                <a:gd name="T13" fmla="*/ 195 h 287"/>
                <a:gd name="T14" fmla="*/ 365 w 365"/>
                <a:gd name="T15" fmla="*/ 148 h 287"/>
                <a:gd name="T16" fmla="*/ 359 w 365"/>
                <a:gd name="T17" fmla="*/ 142 h 287"/>
                <a:gd name="T18" fmla="*/ 335 w 365"/>
                <a:gd name="T19" fmla="*/ 130 h 287"/>
                <a:gd name="T20" fmla="*/ 299 w 365"/>
                <a:gd name="T21" fmla="*/ 98 h 287"/>
                <a:gd name="T22" fmla="*/ 257 w 365"/>
                <a:gd name="T23" fmla="*/ 80 h 287"/>
                <a:gd name="T24" fmla="*/ 215 w 365"/>
                <a:gd name="T25" fmla="*/ 62 h 287"/>
                <a:gd name="T26" fmla="*/ 173 w 365"/>
                <a:gd name="T27" fmla="*/ 44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8 h 60"/>
                <a:gd name="T16" fmla="*/ 65 w 71"/>
                <a:gd name="T17" fmla="*/ 50 h 60"/>
                <a:gd name="T18" fmla="*/ 71 w 71"/>
                <a:gd name="T19" fmla="*/ 62 h 60"/>
                <a:gd name="T20" fmla="*/ 71 w 71"/>
                <a:gd name="T21" fmla="*/ 68 h 60"/>
                <a:gd name="T22" fmla="*/ 59 w 71"/>
                <a:gd name="T23" fmla="*/ 62 h 60"/>
                <a:gd name="T24" fmla="*/ 47 w 71"/>
                <a:gd name="T25" fmla="*/ 50 h 60"/>
                <a:gd name="T26" fmla="*/ 23 w 71"/>
                <a:gd name="T27" fmla="*/ 38 h 60"/>
                <a:gd name="T28" fmla="*/ 23 w 71"/>
                <a:gd name="T29" fmla="*/ 44 h 60"/>
                <a:gd name="T30" fmla="*/ 18 w 71"/>
                <a:gd name="T31" fmla="*/ 50 h 60"/>
                <a:gd name="T32" fmla="*/ 12 w 71"/>
                <a:gd name="T33" fmla="*/ 56 h 60"/>
                <a:gd name="T34" fmla="*/ 6 w 71"/>
                <a:gd name="T35" fmla="*/ 56 h 60"/>
                <a:gd name="T36" fmla="*/ 6 w 71"/>
                <a:gd name="T37" fmla="*/ 56 h 60"/>
                <a:gd name="T38" fmla="*/ 6 w 71"/>
                <a:gd name="T39" fmla="*/ 44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2 h 162"/>
                <a:gd name="T10" fmla="*/ 96 w 161"/>
                <a:gd name="T11" fmla="*/ 68 h 162"/>
                <a:gd name="T12" fmla="*/ 102 w 161"/>
                <a:gd name="T13" fmla="*/ 80 h 162"/>
                <a:gd name="T14" fmla="*/ 108 w 161"/>
                <a:gd name="T15" fmla="*/ 92 h 162"/>
                <a:gd name="T16" fmla="*/ 120 w 161"/>
                <a:gd name="T17" fmla="*/ 104 h 162"/>
                <a:gd name="T18" fmla="*/ 143 w 161"/>
                <a:gd name="T19" fmla="*/ 122 h 162"/>
                <a:gd name="T20" fmla="*/ 155 w 161"/>
                <a:gd name="T21" fmla="*/ 154 h 162"/>
                <a:gd name="T22" fmla="*/ 161 w 161"/>
                <a:gd name="T23" fmla="*/ 172 h 162"/>
                <a:gd name="T24" fmla="*/ 161 w 161"/>
                <a:gd name="T25" fmla="*/ 178 h 162"/>
                <a:gd name="T26" fmla="*/ 96 w 161"/>
                <a:gd name="T27" fmla="*/ 110 h 162"/>
                <a:gd name="T28" fmla="*/ 30 w 161"/>
                <a:gd name="T29" fmla="*/ 62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8 h 60"/>
                <a:gd name="T4" fmla="*/ 41 w 59"/>
                <a:gd name="T5" fmla="*/ 44 h 60"/>
                <a:gd name="T6" fmla="*/ 47 w 59"/>
                <a:gd name="T7" fmla="*/ 50 h 60"/>
                <a:gd name="T8" fmla="*/ 53 w 59"/>
                <a:gd name="T9" fmla="*/ 62 h 60"/>
                <a:gd name="T10" fmla="*/ 53 w 59"/>
                <a:gd name="T11" fmla="*/ 68 h 60"/>
                <a:gd name="T12" fmla="*/ 47 w 59"/>
                <a:gd name="T13" fmla="*/ 62 h 60"/>
                <a:gd name="T14" fmla="*/ 35 w 59"/>
                <a:gd name="T15" fmla="*/ 56 h 60"/>
                <a:gd name="T16" fmla="*/ 23 w 59"/>
                <a:gd name="T17" fmla="*/ 44 h 60"/>
                <a:gd name="T18" fmla="*/ 17 w 59"/>
                <a:gd name="T19" fmla="*/ 38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4 h 204"/>
                <a:gd name="T2" fmla="*/ 245 w 245"/>
                <a:gd name="T3" fmla="*/ 50 h 204"/>
                <a:gd name="T4" fmla="*/ 209 w 245"/>
                <a:gd name="T5" fmla="*/ 92 h 204"/>
                <a:gd name="T6" fmla="*/ 143 w 245"/>
                <a:gd name="T7" fmla="*/ 148 h 204"/>
                <a:gd name="T8" fmla="*/ 167 w 245"/>
                <a:gd name="T9" fmla="*/ 173 h 204"/>
                <a:gd name="T10" fmla="*/ 179 w 245"/>
                <a:gd name="T11" fmla="*/ 228 h 204"/>
                <a:gd name="T12" fmla="*/ 77 w 245"/>
                <a:gd name="T13" fmla="*/ 148 h 204"/>
                <a:gd name="T14" fmla="*/ 47 w 245"/>
                <a:gd name="T15" fmla="*/ 92 h 204"/>
                <a:gd name="T16" fmla="*/ 89 w 245"/>
                <a:gd name="T17" fmla="*/ 74 h 204"/>
                <a:gd name="T18" fmla="*/ 59 w 245"/>
                <a:gd name="T19" fmla="*/ 44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4 h 204"/>
                <a:gd name="T50" fmla="*/ 233 w 245"/>
                <a:gd name="T51" fmla="*/ 44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06BE175-D237-4676-B5D0-D2017A1552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it.wikipedia.org/wiki/upload.wikimedia.org/wikipedia/commons/f/fd/Map_of_region_of_Piedmont,_Italy,_with_provinces-it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http://upload.wikimedia.org/wikipedia/commons/thumb/f/fd/Map_of_region_of_Piedmont,_Italy,_with_provinces-it.svg/485px-Map_of_region_of_Piedmont,_Italy,_with_provinces-it.svg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://www.google.it/imgres?q=manifestazioni+sportive+foto+2012+torino&amp;hl=it&amp;sa=X&amp;tbo=d&amp;rlz=1T4SKPT_itIT417IT431&amp;biw=1022&amp;bih=517&amp;tbm=isch&amp;tbnid=ZqZZZ8wR77EdYM:&amp;imgrefurl=http://www.mondokids.it/divertirsi/viaggi/san-giovanni-a-torino-ma-non-solo/&amp;docid=k6DOPRk_I_BmUM&amp;imgurl=http://www.mondokids.it/files/2012/04/Img_0935.jpg&amp;w=453&amp;h=340&amp;ei=cb_uUI_2FcvWsgbVjICYDw&amp;zoom=1&amp;iact=hc&amp;vpx=481&amp;vpy=166&amp;dur=1438&amp;hovh=194&amp;hovw=259&amp;tx=137&amp;ty=128&amp;sig=113012347923559815025&amp;page=3&amp;tbnh=151&amp;tbnw=206&amp;start=31&amp;ndsp=15&amp;ved=1t:429,r:34,s:0,i:19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CB4DD1-9062-4B1C-8444-0C287227C6B0}" type="slidenum">
              <a:rPr lang="it-IT" altLang="it-IT"/>
              <a:pPr>
                <a:defRPr/>
              </a:pPr>
              <a:t>1</a:t>
            </a:fld>
            <a:endParaRPr lang="it-IT" altLang="it-IT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7272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b="1" dirty="0">
                <a:solidFill>
                  <a:srgbClr val="007E15"/>
                </a:solidFill>
                <a:effectLst/>
              </a:rPr>
              <a:t>ASSOCIAZIONE</a:t>
            </a:r>
            <a:r>
              <a:rPr lang="it-IT" sz="4000" b="1" dirty="0">
                <a:effectLst/>
              </a:rPr>
              <a:t> </a:t>
            </a:r>
            <a:r>
              <a:rPr lang="it-IT" sz="4000" b="1" dirty="0">
                <a:solidFill>
                  <a:schemeClr val="tx1"/>
                </a:solidFill>
                <a:effectLst/>
              </a:rPr>
              <a:t>NAZIONALE</a:t>
            </a:r>
            <a:r>
              <a:rPr lang="it-IT" sz="4000" b="1" dirty="0">
                <a:solidFill>
                  <a:srgbClr val="FF0000"/>
                </a:solidFill>
                <a:effectLst/>
              </a:rPr>
              <a:t> ALPINI </a:t>
            </a:r>
            <a:r>
              <a:rPr lang="it-IT" sz="4000" b="1" dirty="0">
                <a:solidFill>
                  <a:srgbClr val="007E15"/>
                </a:solidFill>
                <a:effectLst/>
              </a:rPr>
              <a:t>A</a:t>
            </a:r>
            <a:r>
              <a:rPr lang="it-IT" sz="4000" b="1" dirty="0">
                <a:effectLst/>
              </a:rPr>
              <a:t>.N.</a:t>
            </a:r>
            <a:r>
              <a:rPr lang="it-IT" sz="4000" b="1" dirty="0">
                <a:solidFill>
                  <a:srgbClr val="FF0000"/>
                </a:solidFill>
                <a:effectLst/>
              </a:rPr>
              <a:t>A</a:t>
            </a:r>
            <a:r>
              <a:rPr lang="it-IT" sz="4000" b="1" dirty="0" smtClean="0">
                <a:effectLst/>
              </a:rPr>
              <a:t>.</a:t>
            </a:r>
            <a:r>
              <a:rPr lang="it-IT" altLang="it-IT" sz="4000" dirty="0" smtClean="0">
                <a:solidFill>
                  <a:schemeClr val="tx1"/>
                </a:solidFill>
              </a:rPr>
              <a:t/>
            </a:r>
            <a:br>
              <a:rPr lang="it-IT" altLang="it-IT" sz="4000" dirty="0" smtClean="0">
                <a:solidFill>
                  <a:schemeClr val="tx1"/>
                </a:solidFill>
              </a:rPr>
            </a:br>
            <a:r>
              <a:rPr lang="it-IT" altLang="it-IT" sz="4000" dirty="0" smtClean="0">
                <a:solidFill>
                  <a:srgbClr val="FF0000"/>
                </a:solidFill>
              </a:rPr>
              <a:t>Sezione di Torino - Gruppo di Rivoli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989138"/>
            <a:ext cx="8640762" cy="31924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altLang="it-IT" b="1" dirty="0" smtClean="0">
                <a:solidFill>
                  <a:srgbClr val="00D223"/>
                </a:solidFill>
              </a:rPr>
              <a:t>presenta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b="1" dirty="0" smtClean="0"/>
              <a:t>ALPINI A SCUOLA - 2° modulo</a:t>
            </a:r>
            <a:endParaRPr lang="it-IT" altLang="it-IT" b="1" dirty="0" smtClean="0">
              <a:solidFill>
                <a:srgbClr val="00D223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b="1" dirty="0" smtClean="0">
                <a:solidFill>
                  <a:srgbClr val="FF0000"/>
                </a:solidFill>
              </a:rPr>
              <a:t>La Protezione Civile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b="1" dirty="0" smtClean="0">
                <a:solidFill>
                  <a:srgbClr val="FF0000"/>
                </a:solidFill>
              </a:rPr>
              <a:t>incontra la scuola primaria (4° e 5° classi)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b="1" dirty="0" smtClean="0">
                <a:solidFill>
                  <a:srgbClr val="FFFF00"/>
                </a:solidFill>
              </a:rPr>
              <a:t>Scuola DON MILANI</a:t>
            </a:r>
          </a:p>
        </p:txBody>
      </p:sp>
      <p:pic>
        <p:nvPicPr>
          <p:cNvPr id="3077" name="Picture 6" descr="Logo Ufficiale ANA_1bur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75"/>
            <a:ext cx="239712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C:\OSVALDO\Jeraci_Personale\Ana Ass Naz Alpini\Loghi fondo trasparente\Logo Ufficiale ANA PC_burn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83100"/>
            <a:ext cx="23050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C:\OSVALDO\Jeraci_Personale\Ana Ass Naz Alpini\Loghi fondo trasparente\Logo Ufficiale ANA_Rivoli 1burn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951413"/>
            <a:ext cx="1684337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2475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solidFill>
                  <a:srgbClr val="FFFF00"/>
                </a:solidFill>
              </a:rPr>
              <a:t>Nascono gli angeli del fango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63390-698D-4952-A40A-54971E959A73}" type="slidenum">
              <a:rPr lang="it-IT" altLang="it-IT"/>
              <a:pPr>
                <a:defRPr/>
              </a:pPr>
              <a:t>10</a:t>
            </a:fld>
            <a:endParaRPr lang="it-IT" altLang="it-IT"/>
          </a:p>
        </p:txBody>
      </p:sp>
      <p:pic>
        <p:nvPicPr>
          <p:cNvPr id="29700" name="Segnaposto contenuto 4" descr="Risultati immagini per alluvione firenze 1966 angeli del fang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3276600" cy="2538413"/>
          </a:xfrm>
        </p:spPr>
      </p:pic>
      <p:pic>
        <p:nvPicPr>
          <p:cNvPr id="29701" name="Immagine 5" descr="Risultati immagini per alluvione firenze 1966 angeli del fa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036638"/>
            <a:ext cx="28051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magine 6" descr="Risultati immagini per alluvione firenze 1966 angeli del fan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71563"/>
            <a:ext cx="305911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magine 7" descr="I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7346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magine 8" descr="Immagine correl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38877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100</a:t>
            </a:fld>
            <a:endParaRPr lang="it-IT" altLang="it-IT"/>
          </a:p>
        </p:txBody>
      </p:sp>
      <p:pic>
        <p:nvPicPr>
          <p:cNvPr id="37890" name="Picture 2" descr="C:\OSVALDO\Temp ANA\Schema2_Terremo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02"/>
            <a:ext cx="4824536" cy="68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227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2128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RIVOLI? TERREMOTI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/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</a:rPr>
              <a:t>Cosa succede ad un edificio?</a:t>
            </a:r>
          </a:p>
          <a:p>
            <a:r>
              <a:rPr lang="it-IT" sz="2000" dirty="0"/>
              <a:t>Una scossa sismica provoca oscillazioni, più o meno forti, che scuotono in vario modo gli edifici. </a:t>
            </a:r>
            <a:endParaRPr lang="it-IT" sz="2000" dirty="0" smtClean="0"/>
          </a:p>
          <a:p>
            <a:r>
              <a:rPr lang="it-IT" sz="2000" dirty="0" smtClean="0"/>
              <a:t>Le </a:t>
            </a:r>
            <a:r>
              <a:rPr lang="it-IT" sz="2000" dirty="0"/>
              <a:t>oscillazioni più dannose sono quelle orizzontali. Gli edifici più antichi e quelli non progettati per resistere al terremoto possono non sopportare tali oscillazioni, e dunque rappresentare un pericolo per le persone. </a:t>
            </a:r>
            <a:endParaRPr lang="it-IT" sz="2000" dirty="0" smtClean="0"/>
          </a:p>
          <a:p>
            <a:r>
              <a:rPr lang="it-IT" sz="2000" dirty="0" smtClean="0"/>
              <a:t>È </a:t>
            </a:r>
            <a:r>
              <a:rPr lang="it-IT" sz="2000" dirty="0"/>
              <a:t>il crollo delle case che uccide, non il terremoto. </a:t>
            </a:r>
            <a:endParaRPr lang="it-IT" sz="2000" dirty="0" smtClean="0"/>
          </a:p>
          <a:p>
            <a:r>
              <a:rPr lang="it-IT" sz="2000" dirty="0" smtClean="0"/>
              <a:t>Oggi</a:t>
            </a:r>
            <a:r>
              <a:rPr lang="it-IT" sz="2000" dirty="0"/>
              <a:t>, tutti i nuovi edifici devono essere costruiti rispettando le normative sismiche.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</a:rPr>
              <a:t>Quando </a:t>
            </a:r>
            <a:r>
              <a:rPr lang="it-IT" sz="2000" b="1" dirty="0" smtClean="0">
                <a:solidFill>
                  <a:srgbClr val="FF0000"/>
                </a:solidFill>
              </a:rPr>
              <a:t>avverrà </a:t>
            </a:r>
            <a:r>
              <a:rPr lang="it-IT" sz="2000" b="1" dirty="0">
                <a:solidFill>
                  <a:srgbClr val="FF0000"/>
                </a:solidFill>
              </a:rPr>
              <a:t>il prossimo terremoto?</a:t>
            </a:r>
          </a:p>
          <a:p>
            <a:r>
              <a:rPr lang="it-IT" sz="2000" dirty="0"/>
              <a:t>Nessuno può saperlo, perché potrebbe verificarsi in qualsiasi momento. Sui terremoti sappiamo molte cose, ma non è ancora possibile prevedere </a:t>
            </a:r>
            <a:r>
              <a:rPr lang="it-IT" sz="2000" dirty="0" smtClean="0"/>
              <a:t>dove </a:t>
            </a:r>
            <a:r>
              <a:rPr lang="it-IT" sz="2000" dirty="0"/>
              <a:t>si verificheranno. </a:t>
            </a:r>
            <a:endParaRPr lang="it-IT" sz="2000" dirty="0" smtClean="0"/>
          </a:p>
          <a:p>
            <a:r>
              <a:rPr lang="it-IT" sz="2000" dirty="0" smtClean="0"/>
              <a:t>Sappiamo </a:t>
            </a:r>
            <a:r>
              <a:rPr lang="it-IT" sz="2000" dirty="0"/>
              <a:t>bene, però, quali sono le zone più pericolose e cosa possiamo aspettarci da una scossa: essere preparati è il modo migliore per prevenire e ridurre le conseguenze di un terremoto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101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76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2128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RIVOLI? TERREMOTI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Cosa fa lo stato per ridurre il rischio sismico?</a:t>
            </a:r>
          </a:p>
          <a:p>
            <a:r>
              <a:rPr lang="it-IT" sz="2400" u="sng" dirty="0"/>
              <a:t>Migliora la conoscenza </a:t>
            </a:r>
            <a:r>
              <a:rPr lang="it-IT" sz="2400" dirty="0"/>
              <a:t>del fenomeno e dei suoi effetti, attraverso il monitoraggio del territorio e lo sviluppo di studi specifici; </a:t>
            </a:r>
            <a:endParaRPr lang="it-IT" sz="2400" dirty="0" smtClean="0"/>
          </a:p>
          <a:p>
            <a:r>
              <a:rPr lang="it-IT" sz="2400" u="sng" dirty="0" smtClean="0"/>
              <a:t>promuove </a:t>
            </a:r>
            <a:r>
              <a:rPr lang="it-IT" sz="2400" u="sng" dirty="0"/>
              <a:t>e attua politiche di riduzione della vulnerabilità </a:t>
            </a:r>
            <a:r>
              <a:rPr lang="it-IT" sz="2400" dirty="0"/>
              <a:t>del patrimonio edilizio pubblico e privato, per rendere più sicuri case, scuole, ospedali, beni culturali e strutture per la gestione dell’emergenza; </a:t>
            </a:r>
            <a:endParaRPr lang="it-IT" sz="2400" dirty="0" smtClean="0"/>
          </a:p>
          <a:p>
            <a:r>
              <a:rPr lang="it-IT" sz="2400" u="sng" dirty="0" smtClean="0"/>
              <a:t>aggiorna </a:t>
            </a:r>
            <a:r>
              <a:rPr lang="it-IT" sz="2400" u="sng" dirty="0"/>
              <a:t>la classificazione sismica e la normativa</a:t>
            </a:r>
            <a:r>
              <a:rPr lang="it-IT" sz="2400" dirty="0"/>
              <a:t>, indicando i criteri per la costruzione nelle zone a rischio e per una corretta pianificazione del territorio; </a:t>
            </a:r>
            <a:endParaRPr lang="it-IT" sz="2400" dirty="0" smtClean="0"/>
          </a:p>
          <a:p>
            <a:r>
              <a:rPr lang="it-IT" sz="2400" u="sng" dirty="0" smtClean="0"/>
              <a:t>realizza </a:t>
            </a:r>
            <a:r>
              <a:rPr lang="it-IT" sz="2400" u="sng" dirty="0"/>
              <a:t>programmi di formazione, esercitazioni </a:t>
            </a:r>
            <a:r>
              <a:rPr lang="it-IT" sz="2400" dirty="0"/>
              <a:t>e attività di sensibilizzazione della popolazione: essere consapevoli e preparati è già un modo per ridurre il rischio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102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973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2128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RIVOLI? TERREMOTI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6021288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In quale zona vivi?</a:t>
            </a:r>
          </a:p>
          <a:p>
            <a:r>
              <a:rPr lang="it-IT" sz="2400" dirty="0"/>
              <a:t>L’Italia è un Paese interamente sismico, ma a diversa pericolosità e, per questo, classificato in zone. Chi costruisce o modifica la struttura della casa è tenuto a rispettare le norme sismiche, per proteggere la vita di chi ci abita. Per conoscere quanto è pericoloso il territorio in cui vivi e qual è la zona sismica a cui appartieni, rivolgiti agli uffici competenti del tuo Comune o della tua Regione</a:t>
            </a:r>
            <a:r>
              <a:rPr lang="it-IT" sz="2400" dirty="0" smtClean="0"/>
              <a:t>.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La sicurezza della tua casa e della tua scuola?</a:t>
            </a:r>
          </a:p>
          <a:p>
            <a:r>
              <a:rPr lang="it-IT" sz="2400" dirty="0"/>
              <a:t>È importante sapere quando e come è stata costruita la tua casa, su quale tipo di terreno, con quali materiali. E soprattutto se è stata successivamente modificata rispettando le norme sismiche.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103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8BDEDF-6EAB-4A90-8E62-EA79AF11ABC2}" type="slidenum">
              <a:rPr lang="it-IT" altLang="it-IT" smtClean="0"/>
              <a:pPr>
                <a:defRPr/>
              </a:pPr>
              <a:t>104</a:t>
            </a:fld>
            <a:endParaRPr lang="it-IT" altLang="it-IT"/>
          </a:p>
        </p:txBody>
      </p:sp>
      <p:pic>
        <p:nvPicPr>
          <p:cNvPr id="99331" name="Picture 2" descr="C:\OSVALDO\Jeraci_Personale\Ana Ass Naz Alpini\ANA PC\Scuole\Varie\PC\Rischi riguardanti il territorio\Vademecum_pc_it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61CE7-4C29-43EF-A9E9-0AA4F0C6FDBC}" type="slidenum">
              <a:rPr lang="it-IT" altLang="it-IT" smtClean="0"/>
              <a:pPr>
                <a:defRPr/>
              </a:pPr>
              <a:t>105</a:t>
            </a:fld>
            <a:endParaRPr lang="it-IT" altLang="it-IT"/>
          </a:p>
        </p:txBody>
      </p:sp>
      <p:pic>
        <p:nvPicPr>
          <p:cNvPr id="36867" name="Picture 3" descr="C:\OSVALDO\Jeraci_Personale\Ana Ass Naz Alpini\ANA PC\Scuole\Varie\PC\Rischi riguardanti il territorio\Vademecum_pc_it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4D1C1-BD0F-4F9D-9814-CA2816231596}" type="slidenum">
              <a:rPr lang="it-IT" altLang="it-IT" smtClean="0"/>
              <a:pPr>
                <a:defRPr/>
              </a:pPr>
              <a:t>106</a:t>
            </a:fld>
            <a:endParaRPr lang="it-IT" altLang="it-IT"/>
          </a:p>
        </p:txBody>
      </p:sp>
      <p:pic>
        <p:nvPicPr>
          <p:cNvPr id="101379" name="Picture 2" descr="C:\OSVALDO\Jeraci_Personale\Ana Ass Naz Alpini\ANA PC\Scuole\Varie\PC\Rischi riguardanti il territorio\Vademecum_pc_ita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5875"/>
            <a:ext cx="91090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F9B732-39A1-4B52-A39D-4CF4324367C0}" type="slidenum">
              <a:rPr lang="it-IT" altLang="it-IT" smtClean="0"/>
              <a:pPr>
                <a:defRPr/>
              </a:pPr>
              <a:t>107</a:t>
            </a:fld>
            <a:endParaRPr lang="it-IT" altLang="it-IT"/>
          </a:p>
        </p:txBody>
      </p:sp>
      <p:pic>
        <p:nvPicPr>
          <p:cNvPr id="102403" name="Picture 2" descr="C:\OSVALDO\Jeraci_Personale\Ana Ass Naz Alpini\ANA PC\Scuole\Varie\PC\Rischi riguardanti il territorio\Vademecum_pc_ita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58288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TORINO? ALLUVIONE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Cos’e un’alluvione?</a:t>
            </a:r>
          </a:p>
          <a:p>
            <a:r>
              <a:rPr lang="it-IT" sz="2400" dirty="0"/>
              <a:t>L’alluvione è l’allagamento di un’area dove normalmente non c’è acqua. </a:t>
            </a:r>
            <a:endParaRPr lang="it-IT" sz="2400" dirty="0" smtClean="0"/>
          </a:p>
          <a:p>
            <a:r>
              <a:rPr lang="it-IT" sz="2400" b="1" dirty="0" smtClean="0">
                <a:solidFill>
                  <a:srgbClr val="FF0000"/>
                </a:solidFill>
              </a:rPr>
              <a:t>A </a:t>
            </a:r>
            <a:r>
              <a:rPr lang="it-IT" sz="2400" b="1" dirty="0">
                <a:solidFill>
                  <a:srgbClr val="FF0000"/>
                </a:solidFill>
              </a:rPr>
              <a:t>originare un’alluvione sono prevalentemente piogge abbondanti o prolungate</a:t>
            </a:r>
            <a:r>
              <a:rPr lang="it-IT" sz="2400" dirty="0">
                <a:solidFill>
                  <a:srgbClr val="FF0000"/>
                </a:solidFill>
              </a:rPr>
              <a:t>. </a:t>
            </a:r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smtClean="0"/>
              <a:t>Le </a:t>
            </a:r>
            <a:r>
              <a:rPr lang="it-IT" sz="2400" dirty="0"/>
              <a:t>precipitazioni, infatti, possono avere effetti significativi sulla portata di fiumi, torrenti, canali e reti fognarie. </a:t>
            </a:r>
            <a:endParaRPr lang="it-IT" sz="2400" dirty="0" smtClean="0"/>
          </a:p>
          <a:p>
            <a:r>
              <a:rPr lang="it-IT" sz="2400" dirty="0" smtClean="0"/>
              <a:t>Un </a:t>
            </a:r>
            <a:r>
              <a:rPr lang="it-IT" sz="2400" dirty="0"/>
              <a:t>corso d’acqua può ingrossarsi fino a esondare, cioè straripare o rompere gli argini, allagando il territorio circostante. </a:t>
            </a:r>
            <a:endParaRPr lang="it-IT" sz="2400" dirty="0" smtClean="0"/>
          </a:p>
          <a:p>
            <a:r>
              <a:rPr lang="it-IT" sz="2400" dirty="0" smtClean="0"/>
              <a:t>In </a:t>
            </a:r>
            <a:r>
              <a:rPr lang="it-IT" sz="2400" dirty="0"/>
              <a:t>generale, forti precipitazioni hanno effetti più gravi nei centri urbani. Non solo per la concentrazione di persone, strutture e infrastrutture, ma perché in questi ambienti l’azione dell’uomo spesso ha modificato il territorio senza rispettarne gli equilibri.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108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3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2128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TORINO? ALLUVIONE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904656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Dove sono indicate le aree a rischio?</a:t>
            </a:r>
            <a:endParaRPr lang="it-IT" sz="2400" dirty="0">
              <a:solidFill>
                <a:srgbClr val="FF0000"/>
              </a:solidFill>
            </a:endParaRPr>
          </a:p>
          <a:p>
            <a:r>
              <a:rPr lang="it-IT" sz="2400" dirty="0"/>
              <a:t>Il rischio alluvione è molto diffuso in Italia. Le aree che possono essere interessate dallo straripamento di fiumi di grandi </a:t>
            </a:r>
            <a:r>
              <a:rPr lang="it-IT" sz="2400" dirty="0" smtClean="0"/>
              <a:t>e piccole dimensioni </a:t>
            </a:r>
            <a:r>
              <a:rPr lang="it-IT" sz="2400" dirty="0"/>
              <a:t>sono individuate </a:t>
            </a:r>
            <a:r>
              <a:rPr lang="it-IT" sz="2400" dirty="0" smtClean="0"/>
              <a:t>dalla </a:t>
            </a:r>
            <a:r>
              <a:rPr lang="it-IT" sz="2400" dirty="0"/>
              <a:t>Regione. </a:t>
            </a:r>
            <a:endParaRPr lang="it-IT" sz="2400" dirty="0" smtClean="0"/>
          </a:p>
          <a:p>
            <a:pPr marL="0" indent="0">
              <a:buNone/>
            </a:pPr>
            <a:endParaRPr lang="it-IT" sz="2400" dirty="0" smtClean="0"/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Le </a:t>
            </a:r>
            <a:r>
              <a:rPr lang="it-IT" sz="2400" b="1" dirty="0">
                <a:solidFill>
                  <a:srgbClr val="FF0000"/>
                </a:solidFill>
              </a:rPr>
              <a:t>alluvioni si possono prevedere?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Più grande è il corso d’acqua, più aumenta la capacità di previsione.</a:t>
            </a:r>
            <a:r>
              <a:rPr lang="it-IT" sz="2400" dirty="0"/>
              <a:t> L’innalzamento del livello delle acque in un fiume di grandi dimensioni – </a:t>
            </a:r>
            <a:r>
              <a:rPr lang="it-IT" sz="2400" dirty="0" smtClean="0"/>
              <a:t>come il </a:t>
            </a:r>
            <a:r>
              <a:rPr lang="it-IT" sz="2400" dirty="0"/>
              <a:t>Po – è infatti un fenomeno che avviene lentamente, da diverse ore a più giorni. Ciò consente un monitoraggio costante e soprattutto azioni di </a:t>
            </a:r>
            <a:r>
              <a:rPr lang="it-IT" sz="2400" dirty="0" smtClean="0"/>
              <a:t>prevenzione. </a:t>
            </a:r>
          </a:p>
          <a:p>
            <a:r>
              <a:rPr lang="it-IT" sz="2400" b="1" dirty="0" smtClean="0">
                <a:solidFill>
                  <a:srgbClr val="FFFF00"/>
                </a:solidFill>
              </a:rPr>
              <a:t>Al </a:t>
            </a:r>
            <a:r>
              <a:rPr lang="it-IT" sz="2400" b="1" dirty="0">
                <a:solidFill>
                  <a:srgbClr val="FFFF00"/>
                </a:solidFill>
              </a:rPr>
              <a:t>contrario, il livello delle acque di piccoli fiumi o torrenti può crescere molto rapidamente, lasciando tempi di intervento ridotti</a:t>
            </a:r>
            <a:r>
              <a:rPr lang="it-IT" sz="2400" b="1" dirty="0" smtClean="0">
                <a:solidFill>
                  <a:srgbClr val="FFFF00"/>
                </a:solidFill>
              </a:rPr>
              <a:t>.</a:t>
            </a:r>
            <a:r>
              <a:rPr lang="it-IT" sz="2400" dirty="0" smtClean="0"/>
              <a:t> </a:t>
            </a:r>
            <a:r>
              <a:rPr lang="it-IT" sz="2400" dirty="0"/>
              <a:t>Anche gli allagamenti causati da rotture di argini sono eventi difficilmente prevedibili.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109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02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825" y="0"/>
            <a:ext cx="8435975" cy="4532313"/>
          </a:xfrm>
        </p:spPr>
        <p:txBody>
          <a:bodyPr/>
          <a:lstStyle/>
          <a:p>
            <a:pPr>
              <a:defRPr/>
            </a:pPr>
            <a:r>
              <a:rPr lang="it-IT" sz="4000" dirty="0" smtClean="0"/>
              <a:t>La Protezione Civile </a:t>
            </a:r>
            <a:br>
              <a:rPr lang="it-IT" sz="4000" dirty="0" smtClean="0"/>
            </a:br>
            <a:r>
              <a:rPr lang="it-IT" altLang="it-IT" sz="4000" dirty="0" smtClean="0">
                <a:solidFill>
                  <a:srgbClr val="FFFF00"/>
                </a:solidFill>
              </a:rPr>
              <a:t>tutela l'integrità della vita, i beni, </a:t>
            </a:r>
            <a:br>
              <a:rPr lang="it-IT" altLang="it-IT" sz="4000" dirty="0" smtClean="0">
                <a:solidFill>
                  <a:srgbClr val="FFFF00"/>
                </a:solidFill>
              </a:rPr>
            </a:br>
            <a:r>
              <a:rPr lang="it-IT" altLang="it-IT" sz="4000" dirty="0" smtClean="0">
                <a:solidFill>
                  <a:srgbClr val="FFFF00"/>
                </a:solidFill>
              </a:rPr>
              <a:t>gli insediamenti e l'ambiente</a:t>
            </a:r>
            <a:br>
              <a:rPr lang="it-IT" altLang="it-IT" sz="4000" dirty="0" smtClean="0">
                <a:solidFill>
                  <a:srgbClr val="FFFF00"/>
                </a:solidFill>
              </a:rPr>
            </a:br>
            <a:r>
              <a:rPr lang="it-IT" altLang="it-IT" sz="4000" dirty="0" smtClean="0"/>
              <a:t>dai danni o dal pericolo di danni che </a:t>
            </a:r>
            <a:r>
              <a:rPr lang="it-IT" altLang="it-IT" sz="4000" dirty="0" smtClean="0">
                <a:solidFill>
                  <a:srgbClr val="FFFF00"/>
                </a:solidFill>
              </a:rPr>
              <a:t>derivano </a:t>
            </a:r>
            <a:r>
              <a:rPr lang="it-IT" altLang="it-IT" sz="4000" dirty="0">
                <a:solidFill>
                  <a:srgbClr val="FFFF00"/>
                </a:solidFill>
              </a:rPr>
              <a:t/>
            </a:r>
            <a:br>
              <a:rPr lang="it-IT" altLang="it-IT" sz="4000" dirty="0">
                <a:solidFill>
                  <a:srgbClr val="FFFF00"/>
                </a:solidFill>
              </a:rPr>
            </a:br>
            <a:r>
              <a:rPr lang="it-IT" altLang="it-IT" sz="4000" dirty="0" smtClean="0">
                <a:solidFill>
                  <a:srgbClr val="FFFF00"/>
                </a:solidFill>
              </a:rPr>
              <a:t>da calamità naturali e da catastrofi.</a:t>
            </a:r>
            <a:endParaRPr lang="it-IT" sz="4000" dirty="0">
              <a:solidFill>
                <a:srgbClr val="FFFF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53265-B327-4DC7-96B7-196FCAB7A7CD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  <p:pic>
        <p:nvPicPr>
          <p:cNvPr id="30724" name="Picture 2" descr="C:\OSVALDO\Jeraci_Personale\Ana Ass Naz Alpini\ANA PC\Scuole\Varie foto\download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49725"/>
            <a:ext cx="396081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CasellaDiTesto 3"/>
          <p:cNvSpPr txBox="1">
            <a:spLocks noChangeArrowheads="1"/>
          </p:cNvSpPr>
          <p:nvPr/>
        </p:nvSpPr>
        <p:spPr bwMode="auto">
          <a:xfrm>
            <a:off x="323850" y="4364038"/>
            <a:ext cx="1871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/>
              <a:t>dall’art. 1 della Legge 24 febbraio 1992 n. 225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136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TORINO? ALLUVIONE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</a:rPr>
              <a:t>Cosa si </a:t>
            </a:r>
            <a:r>
              <a:rPr lang="it-IT" sz="2000" b="1" dirty="0" err="1">
                <a:solidFill>
                  <a:srgbClr val="FF0000"/>
                </a:solidFill>
              </a:rPr>
              <a:t>puo’</a:t>
            </a:r>
            <a:r>
              <a:rPr lang="it-IT" sz="2000" b="1" dirty="0">
                <a:solidFill>
                  <a:srgbClr val="FF0000"/>
                </a:solidFill>
              </a:rPr>
              <a:t> fare per ridurre il rischio alluvione?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/>
              <a:t>Oltre alla manutenzione periodica di corsi d’acqua e reti fognarie, è possibile realizzare opere per diminuire la probabilità che si verifichi un’alluvione o per ridurne l’impatto (per esempio, la costruzione di argini). </a:t>
            </a:r>
            <a:endParaRPr lang="it-IT" sz="2000" dirty="0" smtClean="0"/>
          </a:p>
          <a:p>
            <a:r>
              <a:rPr lang="it-IT" sz="2000" dirty="0" smtClean="0"/>
              <a:t>Altri </a:t>
            </a:r>
            <a:r>
              <a:rPr lang="it-IT" sz="2000" dirty="0"/>
              <a:t>strumenti sono i sistemi di allertamento, che permettono l’attivazione della protezione civile locale, la pianificazione e le esercitazioni. Infine, le attività di sensibilizzazione della popolazione: essere consapevoli e preparati è infatti il modo migliore per convivere con il rischio.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</a:rPr>
              <a:t>Come funziona l’allertamento?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/>
              <a:t>Le previsioni dei fenomeni meteorologici e dei loro effetti al suolo sono raccolte e condivise dalla rete dei Centri </a:t>
            </a:r>
            <a:r>
              <a:rPr lang="it-IT" sz="2000" dirty="0" smtClean="0"/>
              <a:t>di </a:t>
            </a:r>
            <a:r>
              <a:rPr lang="it-IT" sz="2000" dirty="0"/>
              <a:t>allertamento nazionale gestito dal Dipartimento della Protezione Civile, le </a:t>
            </a:r>
            <a:r>
              <a:rPr lang="it-IT" sz="2000" dirty="0" smtClean="0"/>
              <a:t>Regioni. </a:t>
            </a:r>
            <a:r>
              <a:rPr lang="it-IT" sz="2000" dirty="0"/>
              <a:t>Sulla base di queste informazioni, ciascuna Regione </a:t>
            </a:r>
            <a:r>
              <a:rPr lang="it-IT" sz="2000" dirty="0" smtClean="0"/>
              <a:t>valuta </a:t>
            </a:r>
            <a:r>
              <a:rPr lang="it-IT" sz="2000" dirty="0"/>
              <a:t>le situazioni di pericolo che si potrebbero verificare sul proprio territorio e, se necessario, trasmette le allerte ai sistemi locali di protezione civile. Spetta poi ai Sindaci attivare i Piani di protezione civile, informare i cittadini sulle situazioni di rischio e decidere quali azioni intraprendere per tutelare la popolazione.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110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49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A7A03-40A2-46F0-8A09-5F4904DF8E60}" type="slidenum">
              <a:rPr lang="it-IT" altLang="it-IT" smtClean="0"/>
              <a:pPr>
                <a:defRPr/>
              </a:pPr>
              <a:t>111</a:t>
            </a:fld>
            <a:endParaRPr lang="it-IT" altLang="it-IT"/>
          </a:p>
        </p:txBody>
      </p:sp>
      <p:pic>
        <p:nvPicPr>
          <p:cNvPr id="135171" name="Picture 2" descr="C:\OSVALDO\Jeraci_Personale\Ana Ass Naz Alpini\ANA PC\Scuole\Varie\PC\Rischi riguardanti il territorio\Vademecum_pc_ita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9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C8E86-5526-47AD-BC0D-1CD18F211C30}" type="slidenum">
              <a:rPr lang="it-IT" altLang="it-IT" smtClean="0"/>
              <a:pPr>
                <a:defRPr/>
              </a:pPr>
              <a:t>112</a:t>
            </a:fld>
            <a:endParaRPr lang="it-IT" altLang="it-IT"/>
          </a:p>
        </p:txBody>
      </p:sp>
      <p:pic>
        <p:nvPicPr>
          <p:cNvPr id="136195" name="Picture 3" descr="C:\OSVALDO\Jeraci_Personale\Ana Ass Naz Alpini\ANA PC\Scuole\Varie\PC\Rischi riguardanti il territorio\Vademecum_pc_ita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8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ABC4C2-3131-4509-9E9E-62037D23BD4A}" type="slidenum">
              <a:rPr lang="it-IT" altLang="it-IT" smtClean="0"/>
              <a:pPr>
                <a:defRPr/>
              </a:pPr>
              <a:t>113</a:t>
            </a:fld>
            <a:endParaRPr lang="it-IT" altLang="it-IT"/>
          </a:p>
        </p:txBody>
      </p:sp>
      <p:pic>
        <p:nvPicPr>
          <p:cNvPr id="137219" name="Picture 3" descr="C:\OSVALDO\Jeraci_Personale\Ana Ass Naz Alpini\ANA PC\Scuole\Varie\PC\Rischi riguardanti il territorio\Vademecum_pc_ita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7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07C33-2460-4D0D-920C-75537F384C6A}" type="slidenum">
              <a:rPr lang="it-IT" altLang="it-IT" smtClean="0"/>
              <a:pPr>
                <a:defRPr/>
              </a:pPr>
              <a:t>114</a:t>
            </a:fld>
            <a:endParaRPr lang="it-IT" altLang="it-IT"/>
          </a:p>
        </p:txBody>
      </p:sp>
      <p:pic>
        <p:nvPicPr>
          <p:cNvPr id="103427" name="Picture 2" descr="C:\OSVALDO\Jeraci_Personale\Ana Ass Naz Alpini\ANA PC\Scuole\Varie\PC\Rischi riguardanti il territorio\Vademecum_pc_ita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1DB24-6338-4365-853A-E8FD13D53D92}" type="slidenum">
              <a:rPr lang="it-IT" altLang="it-IT" smtClean="0"/>
              <a:pPr>
                <a:defRPr/>
              </a:pPr>
              <a:t>115</a:t>
            </a:fld>
            <a:endParaRPr lang="it-IT" altLang="it-IT"/>
          </a:p>
        </p:txBody>
      </p:sp>
      <p:pic>
        <p:nvPicPr>
          <p:cNvPr id="104451" name="Picture 2" descr="C:\OSVALDO\Jeraci_Personale\Ana Ass Naz Alpini\ANA PC\Scuole\Varie\PC\Rischi riguardanti il territorio\Vademecum_pc_ita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BD4B2-BDA9-4043-B596-4E4583EE3E6D}" type="slidenum">
              <a:rPr lang="it-IT" altLang="it-IT" smtClean="0"/>
              <a:pPr>
                <a:defRPr/>
              </a:pPr>
              <a:t>116</a:t>
            </a:fld>
            <a:endParaRPr lang="it-IT" altLang="it-IT"/>
          </a:p>
        </p:txBody>
      </p:sp>
      <p:pic>
        <p:nvPicPr>
          <p:cNvPr id="105475" name="Picture 3" descr="C:\OSVALDO\Jeraci_Personale\Ana Ass Naz Alpini\ANA PC\Scuole\Varie\PC\Rischi riguardanti il territorio\Vademecum_pc_ita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1E71D-007A-4297-BE75-6AA51F1A868C}" type="slidenum">
              <a:rPr lang="it-IT" altLang="it-IT" smtClean="0"/>
              <a:pPr>
                <a:defRPr/>
              </a:pPr>
              <a:t>117</a:t>
            </a:fld>
            <a:endParaRPr lang="it-IT" altLang="it-IT"/>
          </a:p>
        </p:txBody>
      </p:sp>
      <p:pic>
        <p:nvPicPr>
          <p:cNvPr id="106499" name="Picture 3" descr="C:\OSVALDO\Jeraci_Personale\Ana Ass Naz Alpini\ANA PC\Scuole\Varie\PC\Rischi riguardanti il territorio\Vademecum_pc_ita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5F7F3-E65F-433F-9A15-0F4473A60245}" type="slidenum">
              <a:rPr lang="it-IT" altLang="it-IT" smtClean="0"/>
              <a:pPr>
                <a:defRPr/>
              </a:pPr>
              <a:t>118</a:t>
            </a:fld>
            <a:endParaRPr lang="it-IT" altLang="it-IT"/>
          </a:p>
        </p:txBody>
      </p:sp>
      <p:pic>
        <p:nvPicPr>
          <p:cNvPr id="107523" name="Picture 5" descr="C:\OSVALDO\Jeraci_Personale\Ana Ass Naz Alpini\ANA PC\Scuole\Varie\PC\Rischi riguardanti il territorio\Vademecum_pc_ita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5400"/>
            <a:ext cx="913447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9BC53-0A67-48A4-BE38-CA5F9AF33EC2}" type="slidenum">
              <a:rPr lang="it-IT" altLang="it-IT" smtClean="0"/>
              <a:pPr>
                <a:defRPr/>
              </a:pPr>
              <a:t>119</a:t>
            </a:fld>
            <a:endParaRPr lang="it-IT" altLang="it-IT"/>
          </a:p>
        </p:txBody>
      </p:sp>
      <p:pic>
        <p:nvPicPr>
          <p:cNvPr id="108547" name="Picture 5" descr="C:\OSVALDO\Jeraci_Personale\Ana Ass Naz Alpini\ANA PC\Scuole\Varie\PC\Rischi riguardanti il territorio\Vademecum_pc_ita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73825-4C1B-4E8E-95D2-02A9558FB1F7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  <p:pic>
        <p:nvPicPr>
          <p:cNvPr id="36866" name="Picture 2" descr="C:\OSVALDO\Temp ANA\FB_IMG_1550934537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9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B6C61-5847-4FD5-9C5E-FE36C1332A12}" type="slidenum">
              <a:rPr lang="it-IT" altLang="it-IT" smtClean="0"/>
              <a:pPr>
                <a:defRPr/>
              </a:pPr>
              <a:t>120</a:t>
            </a:fld>
            <a:endParaRPr lang="it-IT" altLang="it-IT"/>
          </a:p>
        </p:txBody>
      </p:sp>
      <p:pic>
        <p:nvPicPr>
          <p:cNvPr id="109571" name="Picture 5" descr="C:\OSVALDO\Jeraci_Personale\Ana Ass Naz Alpini\ANA PC\Scuole\Varie\PC\Rischi riguardanti il territorio\Vademecum_pc_ita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C1E08-9732-4C43-B17C-DB4EB9EBF466}" type="slidenum">
              <a:rPr lang="it-IT" altLang="it-IT" smtClean="0"/>
              <a:pPr>
                <a:defRPr/>
              </a:pPr>
              <a:t>121</a:t>
            </a:fld>
            <a:endParaRPr lang="it-IT" altLang="it-IT"/>
          </a:p>
        </p:txBody>
      </p:sp>
      <p:pic>
        <p:nvPicPr>
          <p:cNvPr id="110595" name="Picture 5" descr="C:\OSVALDO\Jeraci_Personale\Ana Ass Naz Alpini\ANA PC\Scuole\Varie\PC\Rischi riguardanti il territorio\Vademecum_pc_ita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Risultati immagini per 112 piemo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41226"/>
            <a:ext cx="584418" cy="4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sultati immagini per 112 piemo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84" y="1101332"/>
            <a:ext cx="432048" cy="4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FF6EC-52E4-4302-9D7C-E8CE71333812}" type="slidenum">
              <a:rPr lang="it-IT" altLang="it-IT" smtClean="0"/>
              <a:pPr>
                <a:defRPr/>
              </a:pPr>
              <a:t>122</a:t>
            </a:fld>
            <a:endParaRPr lang="it-IT" altLang="it-IT"/>
          </a:p>
        </p:txBody>
      </p:sp>
      <p:pic>
        <p:nvPicPr>
          <p:cNvPr id="111619" name="Picture 5" descr="C:\OSVALDO\Jeraci_Personale\Ana Ass Naz Alpini\ANA PC\Scuole\Varie\PC\Rischi riguardanti il territorio\Vademecum_pc_ita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E7038-3986-46B3-8A49-D7D2573F3BBA}" type="slidenum">
              <a:rPr lang="it-IT" altLang="it-IT" smtClean="0"/>
              <a:pPr>
                <a:defRPr/>
              </a:pPr>
              <a:t>123</a:t>
            </a:fld>
            <a:endParaRPr lang="it-IT" altLang="it-IT"/>
          </a:p>
        </p:txBody>
      </p:sp>
      <p:pic>
        <p:nvPicPr>
          <p:cNvPr id="112643" name="Picture 2" descr="C:\OSVALDO\Jeraci_Personale\Ana Ass Naz Alpini\ANA PC\Scuole\Varie\PC\Rischi riguardanti il territorio\Vademecum_pc_ita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isultati immagini per 112 piemo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95678"/>
            <a:ext cx="432048" cy="4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sultati immagini per 112 piemo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56" y="1498617"/>
            <a:ext cx="432048" cy="4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8907-6863-4EA7-834E-8A2D8ED3B30C}" type="slidenum">
              <a:rPr lang="it-IT" altLang="it-IT" smtClean="0"/>
              <a:pPr>
                <a:defRPr/>
              </a:pPr>
              <a:t>124</a:t>
            </a:fld>
            <a:endParaRPr lang="it-IT" altLang="it-IT"/>
          </a:p>
        </p:txBody>
      </p:sp>
      <p:pic>
        <p:nvPicPr>
          <p:cNvPr id="113667" name="Picture 2" descr="C:\OSVALDO\Jeraci_Personale\Ana Ass Naz Alpini\ANA PC\Scuole\Varie\PC\Rischi riguardanti il territorio\Vademecum_pc_ita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5400"/>
            <a:ext cx="911225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CCDA1-7E7D-40AE-B781-116E1A4D7F89}" type="slidenum">
              <a:rPr lang="it-IT" altLang="it-IT" smtClean="0"/>
              <a:pPr>
                <a:defRPr/>
              </a:pPr>
              <a:t>125</a:t>
            </a:fld>
            <a:endParaRPr lang="it-IT" altLang="it-IT"/>
          </a:p>
        </p:txBody>
      </p:sp>
      <p:pic>
        <p:nvPicPr>
          <p:cNvPr id="114691" name="Picture 2" descr="C:\OSVALDO\Jeraci_Personale\Ana Ass Naz Alpini\ANA PC\Scuole\Varie\PC\Rischi riguardanti il territorio\Vademecum_pc_ita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FA2F1-F81A-4A70-81C2-0418E0BE9BCA}" type="slidenum">
              <a:rPr lang="it-IT" altLang="it-IT" smtClean="0"/>
              <a:pPr>
                <a:defRPr/>
              </a:pPr>
              <a:t>126</a:t>
            </a:fld>
            <a:endParaRPr lang="it-IT" altLang="it-IT"/>
          </a:p>
        </p:txBody>
      </p:sp>
      <p:pic>
        <p:nvPicPr>
          <p:cNvPr id="115715" name="Picture 2" descr="C:\OSVALDO\Jeraci_Personale\Ana Ass Naz Alpini\ANA PC\Scuole\Varie\PC\Rischi riguardanti il territorio\Vademecum_pc_ita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415C2-F66D-4D4E-B0F5-4882F41D7E8F}" type="slidenum">
              <a:rPr lang="it-IT" altLang="it-IT" smtClean="0"/>
              <a:pPr>
                <a:defRPr/>
              </a:pPr>
              <a:t>127</a:t>
            </a:fld>
            <a:endParaRPr lang="it-IT" altLang="it-IT"/>
          </a:p>
        </p:txBody>
      </p:sp>
      <p:pic>
        <p:nvPicPr>
          <p:cNvPr id="116739" name="Picture 2" descr="C:\OSVALDO\Jeraci_Personale\Ana Ass Naz Alpini\ANA PC\Scuole\Varie\PC\Rischi riguardanti il territorio\Vademecum_pc_ita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F9082-A942-4410-8E88-185C4FE12FB4}" type="slidenum">
              <a:rPr lang="it-IT" altLang="it-IT" smtClean="0"/>
              <a:pPr>
                <a:defRPr/>
              </a:pPr>
              <a:t>128</a:t>
            </a:fld>
            <a:endParaRPr lang="it-IT" altLang="it-IT"/>
          </a:p>
        </p:txBody>
      </p:sp>
      <p:pic>
        <p:nvPicPr>
          <p:cNvPr id="117763" name="Picture 2" descr="C:\OSVALDO\Jeraci_Personale\Ana Ass Naz Alpini\ANA PC\Scuole\Varie\PC\Rischi riguardanti il territorio\Vademecum_pc_ita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3338"/>
            <a:ext cx="9123362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CasellaDiTesto 1"/>
          <p:cNvSpPr txBox="1">
            <a:spLocks noChangeArrowheads="1"/>
          </p:cNvSpPr>
          <p:nvPr/>
        </p:nvSpPr>
        <p:spPr bwMode="auto">
          <a:xfrm>
            <a:off x="250825" y="5978525"/>
            <a:ext cx="8497888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</a:rPr>
              <a:t>Piani Comunali di PC – Comunicazioni PC di previsioni e prevenzioni – Notizie e informazioni da parta PC -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86DBE-3600-4884-8551-DD094C8A4677}" type="slidenum">
              <a:rPr lang="it-IT" altLang="it-IT" smtClean="0"/>
              <a:pPr>
                <a:defRPr/>
              </a:pPr>
              <a:t>129</a:t>
            </a:fld>
            <a:endParaRPr lang="it-IT" altLang="it-IT"/>
          </a:p>
        </p:txBody>
      </p:sp>
      <p:pic>
        <p:nvPicPr>
          <p:cNvPr id="118787" name="Picture 2" descr="C:\OSVALDO\Jeraci_Personale\Ana Ass Naz Alpini\ANA PC\Scuole\Varie\PC\Rischi riguardanti il territorio\Vademecum_pc_ita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23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67178-8165-4955-BF7A-6E35A6389551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  <p:sp>
        <p:nvSpPr>
          <p:cNvPr id="31748" name="Rettangolo 4"/>
          <p:cNvSpPr>
            <a:spLocks noChangeArrowheads="1"/>
          </p:cNvSpPr>
          <p:nvPr/>
        </p:nvSpPr>
        <p:spPr bwMode="auto">
          <a:xfrm>
            <a:off x="179388" y="115888"/>
            <a:ext cx="878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 smtClean="0">
                <a:solidFill>
                  <a:srgbClr val="FFFF00"/>
                </a:solidFill>
              </a:rPr>
              <a:t>Video Protezione </a:t>
            </a:r>
            <a:r>
              <a:rPr lang="it-IT" altLang="it-IT" sz="2400" b="1" dirty="0">
                <a:solidFill>
                  <a:srgbClr val="FFFF00"/>
                </a:solidFill>
              </a:rPr>
              <a:t>Civile </a:t>
            </a:r>
            <a:r>
              <a:rPr lang="it-IT" altLang="it-IT" sz="2400" b="1" dirty="0" smtClean="0">
                <a:solidFill>
                  <a:srgbClr val="FFFF00"/>
                </a:solidFill>
              </a:rPr>
              <a:t>Torino</a:t>
            </a:r>
            <a:endParaRPr lang="it-IT" altLang="it-IT" sz="2400" b="1" dirty="0">
              <a:solidFill>
                <a:srgbClr val="FFFF00"/>
              </a:solidFill>
            </a:endParaRPr>
          </a:p>
        </p:txBody>
      </p:sp>
      <p:pic>
        <p:nvPicPr>
          <p:cNvPr id="2" name="ComitatoProvTo Videopromoziona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27" y="570804"/>
            <a:ext cx="8399552" cy="625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DD489-84D1-4324-AA38-D3F900BD705D}" type="slidenum">
              <a:rPr lang="it-IT" altLang="it-IT" smtClean="0"/>
              <a:pPr>
                <a:defRPr/>
              </a:pPr>
              <a:t>130</a:t>
            </a:fld>
            <a:endParaRPr lang="it-IT" altLang="it-IT"/>
          </a:p>
        </p:txBody>
      </p:sp>
      <p:pic>
        <p:nvPicPr>
          <p:cNvPr id="119811" name="Picture 2" descr="C:\OSVALDO\Jeraci_Personale\Ana Ass Naz Alpini\ANA PC\Scuole\Varie\PC\Rischi riguardanti il territorio\Vademecum_pc_ita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013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Che numero fare? 112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BE14E-FEA8-40DE-A223-232DE81A8C4F}" type="slidenum">
              <a:rPr lang="it-IT" altLang="it-IT" smtClean="0"/>
              <a:pPr>
                <a:defRPr/>
              </a:pPr>
              <a:t>131</a:t>
            </a:fld>
            <a:endParaRPr lang="it-IT" altLang="it-IT"/>
          </a:p>
        </p:txBody>
      </p:sp>
      <p:pic>
        <p:nvPicPr>
          <p:cNvPr id="120836" name="Picture 2" descr="C:\OSVALDO\Jeraci_Personale\Ana Ass Naz Alpini\ANA PC\Scuole\Varie foto\numero_emergenze_2228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38835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Come chiedere aiuto?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21859" name="Segnaposto contenuto 2"/>
          <p:cNvSpPr>
            <a:spLocks noGrp="1"/>
          </p:cNvSpPr>
          <p:nvPr>
            <p:ph idx="1"/>
          </p:nvPr>
        </p:nvSpPr>
        <p:spPr>
          <a:xfrm>
            <a:off x="0" y="908050"/>
            <a:ext cx="9144000" cy="5689600"/>
          </a:xfrm>
        </p:spPr>
        <p:txBody>
          <a:bodyPr/>
          <a:lstStyle/>
          <a:p>
            <a:pPr algn="ctr"/>
            <a:r>
              <a:rPr lang="it-IT" altLang="it-IT" sz="3600" b="1" dirty="0" smtClean="0"/>
              <a:t>Ricorda sempre il numero da fare 112</a:t>
            </a:r>
          </a:p>
          <a:p>
            <a:pPr algn="ctr"/>
            <a:r>
              <a:rPr lang="it-IT" altLang="it-IT" sz="3600" b="1" dirty="0" smtClean="0">
                <a:solidFill>
                  <a:srgbClr val="FF0000"/>
                </a:solidFill>
              </a:rPr>
              <a:t>Il primo nemico da battere è il tempo</a:t>
            </a:r>
          </a:p>
          <a:p>
            <a:pPr algn="ctr"/>
            <a:r>
              <a:rPr lang="it-IT" altLang="it-IT" sz="3600" b="1" dirty="0" smtClean="0"/>
              <a:t>Chiedere aiuto in modo corretto aiuta a diminuire il tempo</a:t>
            </a:r>
          </a:p>
          <a:p>
            <a:pPr algn="ctr"/>
            <a:r>
              <a:rPr lang="it-IT" altLang="it-IT" sz="3600" b="1" dirty="0" smtClean="0">
                <a:solidFill>
                  <a:srgbClr val="FF0000"/>
                </a:solidFill>
              </a:rPr>
              <a:t>Dare indicazioni il più possibile precise sulla situazione (luogo persone cose)</a:t>
            </a:r>
          </a:p>
          <a:p>
            <a:pPr algn="ctr"/>
            <a:r>
              <a:rPr lang="it-IT" altLang="it-IT" sz="3600" b="1" dirty="0" smtClean="0"/>
              <a:t>Racconta poco e bene a chi risponde al 112</a:t>
            </a:r>
          </a:p>
          <a:p>
            <a:pPr algn="ctr"/>
            <a:r>
              <a:rPr lang="it-IT" altLang="it-IT" sz="3600" b="1" dirty="0" smtClean="0">
                <a:solidFill>
                  <a:srgbClr val="FF0000"/>
                </a:solidFill>
              </a:rPr>
              <a:t>Attendi i soccorsi CON calma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AE552-1DA5-4646-BD5E-1422573CB113}" type="slidenum">
              <a:rPr lang="it-IT" altLang="it-IT" smtClean="0"/>
              <a:pPr>
                <a:defRPr/>
              </a:pPr>
              <a:t>132</a:t>
            </a:fld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C69B4-6CE1-4AF4-9AFD-B2B6CEC58C57}" type="slidenum">
              <a:rPr lang="it-IT" altLang="it-IT" smtClean="0"/>
              <a:pPr>
                <a:defRPr/>
              </a:pPr>
              <a:t>133</a:t>
            </a:fld>
            <a:endParaRPr lang="it-IT" altLang="it-IT"/>
          </a:p>
        </p:txBody>
      </p:sp>
      <p:pic>
        <p:nvPicPr>
          <p:cNvPr id="122883" name="Picture 2" descr="C:\OSVALDO\Jeraci_Personale\Ana Ass Naz Alpini\ANA PC\Scuole\Varie\PC\Rischi riguardanti il territorio\Vademecum_pc_ita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700"/>
            <a:ext cx="9139237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CasellaDiTesto 2"/>
          <p:cNvSpPr txBox="1">
            <a:spLocks noChangeArrowheads="1"/>
          </p:cNvSpPr>
          <p:nvPr/>
        </p:nvSpPr>
        <p:spPr bwMode="auto">
          <a:xfrm>
            <a:off x="468313" y="476250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b="1" dirty="0">
                <a:solidFill>
                  <a:schemeClr val="accent4">
                    <a:lumMod val="10000"/>
                  </a:schemeClr>
                </a:solidFill>
              </a:rPr>
              <a:t>LA PROTEZIONE CIVILE DIVENTA LO SCUDO DI CIASCUNO DI NOI</a:t>
            </a:r>
          </a:p>
        </p:txBody>
      </p:sp>
      <p:sp>
        <p:nvSpPr>
          <p:cNvPr id="122885" name="Rettangolo 4"/>
          <p:cNvSpPr>
            <a:spLocks noChangeArrowheads="1"/>
          </p:cNvSpPr>
          <p:nvPr/>
        </p:nvSpPr>
        <p:spPr bwMode="auto">
          <a:xfrm>
            <a:off x="17462" y="6200775"/>
            <a:ext cx="9139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</a:rPr>
              <a:t>LO SCUDO DELLA P.C. </a:t>
            </a:r>
            <a:r>
              <a:rPr lang="it-IT" altLang="it-IT" sz="2800" b="1" dirty="0" smtClean="0">
                <a:solidFill>
                  <a:srgbClr val="FF0000"/>
                </a:solidFill>
              </a:rPr>
              <a:t>CI  </a:t>
            </a:r>
            <a:r>
              <a:rPr lang="it-IT" altLang="it-IT" sz="2800" b="1" dirty="0">
                <a:solidFill>
                  <a:srgbClr val="FF0000"/>
                </a:solidFill>
              </a:rPr>
              <a:t>PROTEGGE DAI RISCHI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36625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rgbClr val="FFFF00"/>
                </a:solidFill>
              </a:rPr>
              <a:t>Il GRANDE libro degli alpini oggi finisce ….. con ………..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973D8-967D-498A-A189-802C7BE2E0DA}" type="slidenum">
              <a:rPr lang="it-IT" altLang="it-IT"/>
              <a:pPr>
                <a:defRPr/>
              </a:pPr>
              <a:t>134</a:t>
            </a:fld>
            <a:endParaRPr lang="it-IT" altLang="it-IT"/>
          </a:p>
        </p:txBody>
      </p:sp>
      <p:pic>
        <p:nvPicPr>
          <p:cNvPr id="123908" name="Picture 5" descr="C:\OSVALDO\Jeraci_Personale\Ana Ass Naz Alpini\ANA PC\Scuole\Varie foto\DSC_0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925"/>
            <a:ext cx="9144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6C3FE-6EA1-4504-8A43-65A978C413D4}" type="slidenum">
              <a:rPr lang="it-IT" altLang="it-IT"/>
              <a:pPr>
                <a:defRPr/>
              </a:pPr>
              <a:t>135</a:t>
            </a:fld>
            <a:endParaRPr lang="it-IT" altLang="it-IT"/>
          </a:p>
        </p:txBody>
      </p:sp>
      <p:pic>
        <p:nvPicPr>
          <p:cNvPr id="124931" name="Segnaposto contenuto 4" descr="C:\OSVALDO\Jeraci_Personale\Ana Ass Naz Alpini\ANA PC\Scuole\Varie foto\MonumentoAlpino3 Torri del Benaco (VR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836613"/>
            <a:ext cx="4248150" cy="6021387"/>
          </a:xfrm>
        </p:spPr>
      </p:pic>
      <p:sp>
        <p:nvSpPr>
          <p:cNvPr id="124932" name="CasellaDiTesto 5"/>
          <p:cNvSpPr txBox="1">
            <a:spLocks noChangeArrowheads="1"/>
          </p:cNvSpPr>
          <p:nvPr/>
        </p:nvSpPr>
        <p:spPr bwMode="auto">
          <a:xfrm>
            <a:off x="4572000" y="836613"/>
            <a:ext cx="42481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800" b="1" dirty="0">
                <a:solidFill>
                  <a:srgbClr val="FFFF00"/>
                </a:solidFill>
              </a:rPr>
              <a:t>CONOSCERE IL PASSATO PER COSTRUIRE IL FUTURO. </a:t>
            </a:r>
          </a:p>
        </p:txBody>
      </p:sp>
      <p:sp>
        <p:nvSpPr>
          <p:cNvPr id="124933" name="CasellaDiTesto 2"/>
          <p:cNvSpPr txBox="1">
            <a:spLocks noChangeArrowheads="1"/>
          </p:cNvSpPr>
          <p:nvPr/>
        </p:nvSpPr>
        <p:spPr bwMode="auto">
          <a:xfrm>
            <a:off x="3419475" y="4868863"/>
            <a:ext cx="5616575" cy="1570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>
                <a:solidFill>
                  <a:srgbClr val="FF0000"/>
                </a:solidFill>
              </a:rPr>
              <a:t>ONORARE I CADUTI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>
                <a:solidFill>
                  <a:srgbClr val="FF0000"/>
                </a:solidFill>
              </a:rPr>
              <a:t>(di  guerre e calamità) AIUTANDO I VIVI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sz="quarter"/>
          </p:nvPr>
        </p:nvSpPr>
        <p:spPr>
          <a:xfrm>
            <a:off x="457200" y="404813"/>
            <a:ext cx="8229600" cy="2016125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CI VEDIAMO 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il 9 APRILE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Sottotitolo 5"/>
          <p:cNvSpPr>
            <a:spLocks noGrp="1"/>
          </p:cNvSpPr>
          <p:nvPr>
            <p:ph type="subTitle" sz="quarter" idx="1"/>
          </p:nvPr>
        </p:nvSpPr>
        <p:spPr>
          <a:xfrm>
            <a:off x="179388" y="2349500"/>
            <a:ext cx="8785225" cy="3959225"/>
          </a:xfrm>
        </p:spPr>
        <p:txBody>
          <a:bodyPr/>
          <a:lstStyle/>
          <a:p>
            <a:pPr>
              <a:defRPr/>
            </a:pPr>
            <a:r>
              <a:rPr lang="it-IT" b="1" dirty="0" smtClean="0"/>
              <a:t>Nel cortile della vostra scuola dove gli alpini vi faranno vedere con delle dimostrazioni pratiche, le attività di protezione civile , dagli amici cani che cercano dispersi , a chi monta le tende, agli alpinisti ,a chi taglia gli alberi, a chi toglie l’acqua………………..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F3F590-29E4-4A49-A243-0DBDFC3F0927}" type="slidenum">
              <a:rPr lang="it-IT" altLang="it-IT" smtClean="0"/>
              <a:pPr>
                <a:defRPr/>
              </a:pPr>
              <a:t>136</a:t>
            </a:fld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6575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00"/>
                </a:solidFill>
              </a:rPr>
              <a:t>Il danno arriva da pericolo e rischio</a:t>
            </a:r>
            <a:endParaRPr lang="it-IT" sz="4000" dirty="0">
              <a:solidFill>
                <a:srgbClr val="FFFF00"/>
              </a:solidFill>
            </a:endParaRPr>
          </a:p>
        </p:txBody>
      </p:sp>
      <p:sp>
        <p:nvSpPr>
          <p:cNvPr id="32771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6881C4-6ECD-4E59-8447-F60D9181428B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p:pic>
        <p:nvPicPr>
          <p:cNvPr id="32773" name="Picture 2" descr="C:\DOWNLOAD\dannopericolorisch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88566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CasellaDiTesto 4"/>
          <p:cNvSpPr txBox="1">
            <a:spLocks noChangeArrowheads="1"/>
          </p:cNvSpPr>
          <p:nvPr/>
        </p:nvSpPr>
        <p:spPr bwMode="auto">
          <a:xfrm flipH="1">
            <a:off x="3132138" y="4724400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32775" name="CasellaDiTesto 7"/>
          <p:cNvSpPr txBox="1">
            <a:spLocks noChangeArrowheads="1"/>
          </p:cNvSpPr>
          <p:nvPr/>
        </p:nvSpPr>
        <p:spPr bwMode="auto">
          <a:xfrm>
            <a:off x="5867400" y="1700213"/>
            <a:ext cx="25923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</a:rPr>
              <a:t>Esempio 1 di pericolo rischio danno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600" b="1" u="sng" dirty="0" smtClean="0">
                <a:solidFill>
                  <a:srgbClr val="FFFF00"/>
                </a:solidFill>
                <a:cs typeface="Times New Roman" pitchFamily="18" charset="0"/>
              </a:rPr>
              <a:t>Le azioni di Protezione Civile</a:t>
            </a:r>
            <a:r>
              <a:rPr lang="it-IT" altLang="it-IT" sz="36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altLang="it-IT" sz="36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altLang="it-IT" sz="2800" dirty="0" smtClean="0">
                <a:cs typeface="Times New Roman" pitchFamily="18" charset="0"/>
              </a:rPr>
              <a:t>possono essere raggruppate in 4 grandi 'famiglie':</a:t>
            </a:r>
            <a:endParaRPr lang="it-IT" dirty="0"/>
          </a:p>
        </p:txBody>
      </p:sp>
      <p:sp>
        <p:nvSpPr>
          <p:cNvPr id="33795" name="Segnaposto contenuto 3"/>
          <p:cNvSpPr>
            <a:spLocks noGrp="1"/>
          </p:cNvSpPr>
          <p:nvPr>
            <p:ph sz="half" idx="2"/>
          </p:nvPr>
        </p:nvSpPr>
        <p:spPr>
          <a:xfrm>
            <a:off x="4427538" y="1412875"/>
            <a:ext cx="4716462" cy="46831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smtClean="0">
                <a:solidFill>
                  <a:srgbClr val="FF6600"/>
                </a:solidFill>
                <a:cs typeface="Times New Roman" pitchFamily="18" charset="0"/>
              </a:rPr>
              <a:t>azioni di previsione</a:t>
            </a:r>
            <a:r>
              <a:rPr lang="it-IT" altLang="it-IT" sz="1600" smtClean="0">
                <a:cs typeface="Times New Roman" pitchFamily="18" charset="0"/>
              </a:rPr>
              <a:t>: sono azioni prevalentemente  scientifiche dirette allo studio e individuazione delle cause degli eventi calamitosi ed alla determinazione dei rischi sul territorio.</a:t>
            </a:r>
            <a:endParaRPr lang="it-IT" altLang="it-IT" sz="160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smtClean="0">
                <a:solidFill>
                  <a:srgbClr val="FF6600"/>
                </a:solidFill>
                <a:cs typeface="Times New Roman" pitchFamily="18" charset="0"/>
              </a:rPr>
              <a:t>azioni di prevenzione:</a:t>
            </a:r>
            <a:r>
              <a:rPr lang="it-IT" altLang="it-IT" sz="1600" smtClean="0">
                <a:cs typeface="Times New Roman" pitchFamily="18" charset="0"/>
              </a:rPr>
              <a:t> sono azioni che, partendo dalle conoscenze acquisite a seguito delle </a:t>
            </a:r>
            <a:r>
              <a:rPr lang="it-IT" altLang="it-IT" sz="1600" b="1" smtClean="0">
                <a:solidFill>
                  <a:srgbClr val="FF0000"/>
                </a:solidFill>
                <a:cs typeface="Times New Roman" pitchFamily="18" charset="0"/>
              </a:rPr>
              <a:t>“</a:t>
            </a:r>
            <a:r>
              <a:rPr lang="it-IT" altLang="it-IT" sz="1600" b="1" smtClean="0">
                <a:cs typeface="Times New Roman" pitchFamily="18" charset="0"/>
              </a:rPr>
              <a:t>azioni di previsione</a:t>
            </a:r>
            <a:r>
              <a:rPr lang="it-IT" altLang="it-IT" sz="1600" b="1" smtClean="0">
                <a:solidFill>
                  <a:srgbClr val="FF0000"/>
                </a:solidFill>
                <a:cs typeface="Times New Roman" pitchFamily="18" charset="0"/>
              </a:rPr>
              <a:t>”</a:t>
            </a:r>
            <a:r>
              <a:rPr lang="it-IT" altLang="it-IT" sz="1600" smtClean="0">
                <a:cs typeface="Times New Roman" pitchFamily="18" charset="0"/>
              </a:rPr>
              <a:t>, consistono in attività tecniche con lo scopo di evitare o ridurre il prodursi di danni a seguito degli eventi calamitosi;</a:t>
            </a:r>
            <a:endParaRPr lang="it-IT" altLang="it-IT" sz="160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smtClean="0">
                <a:solidFill>
                  <a:srgbClr val="FF6600"/>
                </a:solidFill>
                <a:cs typeface="Times New Roman" pitchFamily="18" charset="0"/>
              </a:rPr>
              <a:t>azioni di soccorso</a:t>
            </a:r>
            <a:r>
              <a:rPr lang="it-IT" altLang="it-IT" sz="1600" smtClean="0">
                <a:cs typeface="Times New Roman" pitchFamily="18" charset="0"/>
              </a:rPr>
              <a:t>: sono azioni volte a garantire alle popolazioni colpite dagli eventi calamitosi ogni forma di prima assistenza.</a:t>
            </a:r>
            <a:endParaRPr lang="it-IT" altLang="it-IT" sz="160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smtClean="0">
                <a:solidFill>
                  <a:srgbClr val="FF6600"/>
                </a:solidFill>
                <a:cs typeface="Times New Roman" pitchFamily="18" charset="0"/>
              </a:rPr>
              <a:t>azioni di superamento dell’emergenza</a:t>
            </a:r>
            <a:r>
              <a:rPr lang="it-IT" altLang="it-IT" sz="1600" smtClean="0">
                <a:cs typeface="Times New Roman" pitchFamily="18" charset="0"/>
              </a:rPr>
              <a:t>: sono azioni volte al ripristino delle situazioni di normalità finito l’evento ossia interventi che consentono, nel più breve tempo possibile, la ripresa delle normali condizioni di vita delle popolazioni. </a:t>
            </a:r>
            <a:endParaRPr lang="it-IT" altLang="it-IT" sz="1600" smtClean="0">
              <a:latin typeface="Times New Roman" pitchFamily="18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AF07A-76F1-447C-AB0E-944B40AB4B45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pic>
        <p:nvPicPr>
          <p:cNvPr id="33797" name="Immagine 3" descr="Descrizione: http://www.protezionecivile.fvg.it/ProtCiv/GetDoc.aspx/13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1484313"/>
            <a:ext cx="4418013" cy="463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0825" y="4724400"/>
            <a:ext cx="12969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soccorso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013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00"/>
                </a:solidFill>
              </a:rPr>
              <a:t>P.C. indica gli allarmi per rischi con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481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ABC71-49D0-407C-AD5F-AA63B0D37E98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p:pic>
        <p:nvPicPr>
          <p:cNvPr id="34821" name="Picture 2" descr="C:\DOWNLOAD\allerta-met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712200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Per diventare volontario di Protezione Civile è necessario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it-IT" altLang="it-IT" b="1" dirty="0"/>
          </a:p>
          <a:p>
            <a:pPr eaLnBrk="1" hangingPunct="1">
              <a:buFontTx/>
              <a:buNone/>
              <a:defRPr/>
            </a:pPr>
            <a:r>
              <a:rPr lang="it-IT" altLang="it-IT" b="1" dirty="0"/>
              <a:t>	Avere un’età fra i 18 e gli 80 anni</a:t>
            </a:r>
          </a:p>
          <a:p>
            <a:pPr eaLnBrk="1" hangingPunct="1">
              <a:defRPr/>
            </a:pPr>
            <a:endParaRPr lang="it-IT" altLang="it-IT" b="1" dirty="0"/>
          </a:p>
          <a:p>
            <a:pPr eaLnBrk="1" hangingPunct="1">
              <a:buFontTx/>
              <a:buNone/>
              <a:defRPr/>
            </a:pPr>
            <a:r>
              <a:rPr lang="it-IT" altLang="it-IT" b="1" dirty="0"/>
              <a:t>	Accettare il ruolo assegnato </a:t>
            </a:r>
            <a:r>
              <a:rPr lang="it-IT" altLang="it-IT" sz="1800" b="1" dirty="0" smtClean="0"/>
              <a:t>(secondo </a:t>
            </a:r>
            <a:r>
              <a:rPr lang="it-IT" altLang="it-IT" sz="1800" b="1" dirty="0"/>
              <a:t>le capacità e le necessità)</a:t>
            </a:r>
          </a:p>
          <a:p>
            <a:pPr marL="0" indent="0">
              <a:buFontTx/>
              <a:buNone/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CC392-B08F-46FA-9DA8-A77013738B40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graphicFrame>
        <p:nvGraphicFramePr>
          <p:cNvPr id="35845" name="Segnaposto contenuto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5292725" y="1557338"/>
          <a:ext cx="2541588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" name="Clip" r:id="rId3" imgW="1831543" imgH="1452982" progId="MS_ClipArt_Gallery.5">
                  <p:embed/>
                </p:oleObj>
              </mc:Choice>
              <mc:Fallback>
                <p:oleObj name="Clip" r:id="rId3" imgW="1831543" imgH="1452982" progId="MS_ClipArt_Gallery.5">
                  <p:embed/>
                  <p:pic>
                    <p:nvPicPr>
                      <p:cNvPr id="0" name="Segnaposto contenuto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557338"/>
                        <a:ext cx="2541588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6" name="Picture 3" descr="C:\OSVALDO\Jeraci_Personale\Ana Ass Naz Alpini\ANA PC\Foto PC\2016 Esercitazione Sangano giugno\DSCF1245 M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447198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Il Volontario Protezione Civile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4958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altLang="it-IT" sz="3600" b="1" dirty="0"/>
              <a:t>Il volontario offre gratuitamente la propria opera ed  il proprio lavoro.</a:t>
            </a:r>
          </a:p>
          <a:p>
            <a:pPr algn="ctr" eaLnBrk="1" hangingPunct="1">
              <a:defRPr/>
            </a:pPr>
            <a:endParaRPr lang="it-IT" altLang="it-IT" sz="3600" b="1" dirty="0"/>
          </a:p>
          <a:p>
            <a:pPr algn="ctr" eaLnBrk="1" hangingPunct="1">
              <a:defRPr/>
            </a:pPr>
            <a:r>
              <a:rPr lang="it-IT" altLang="it-IT" sz="3600" b="1" dirty="0"/>
              <a:t>Non riceve soldi!</a:t>
            </a:r>
          </a:p>
          <a:p>
            <a:pPr marL="0" indent="0">
              <a:buFontTx/>
              <a:buNone/>
              <a:defRPr/>
            </a:pP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E00D4-5C01-46A3-8DF1-198153A0264C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pic>
        <p:nvPicPr>
          <p:cNvPr id="36869" name="Picture 23" descr="C:\Programmi\File comuni\Microsoft Shared\Clipart\cagcat50\BS00508_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73238"/>
            <a:ext cx="3208338" cy="3384550"/>
          </a:xfrm>
        </p:spPr>
      </p:pic>
      <p:sp>
        <p:nvSpPr>
          <p:cNvPr id="8" name="Per 7"/>
          <p:cNvSpPr/>
          <p:nvPr/>
        </p:nvSpPr>
        <p:spPr>
          <a:xfrm>
            <a:off x="5580063" y="2276475"/>
            <a:ext cx="2663825" cy="20891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6871" name="CasellaDiTesto 8"/>
          <p:cNvSpPr txBox="1">
            <a:spLocks noChangeArrowheads="1"/>
          </p:cNvSpPr>
          <p:nvPr/>
        </p:nvSpPr>
        <p:spPr bwMode="auto">
          <a:xfrm>
            <a:off x="6516688" y="3141663"/>
            <a:ext cx="719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dirty="0" smtClean="0">
                <a:solidFill>
                  <a:srgbClr val="FFFF00"/>
                </a:solidFill>
              </a:rPr>
              <a:t>Andare dove è richiesto il tuo intervento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81226-139A-442B-89DA-851749003F6C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  <p:pic>
        <p:nvPicPr>
          <p:cNvPr id="37892" name="Picture 7" descr="File:Map of region of Piedmont, Italy, with provinces-it.sv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15446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C:\Documents and Settings\RICCARDO\Desktop\prot. civ\europe-ma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57338"/>
            <a:ext cx="53530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 descr="C:\Documents and Settings\RICCARDO\Desktop\italia regioni_0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26336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96144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solidFill>
                  <a:srgbClr val="FFFF00"/>
                </a:solidFill>
              </a:rPr>
              <a:t>Inno e saluto alla Bandiera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prepariamoci ……………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594B2-7D53-49DF-AD46-FA30F667A0E2}" type="slidenum">
              <a:rPr lang="it-IT" altLang="it-IT"/>
              <a:pPr>
                <a:defRPr/>
              </a:pPr>
              <a:t>2</a:t>
            </a:fld>
            <a:endParaRPr lang="it-IT" altLang="it-IT"/>
          </a:p>
        </p:txBody>
      </p:sp>
      <p:pic>
        <p:nvPicPr>
          <p:cNvPr id="4100" name="Picture 5" descr="C:\DOWNLOAD\1-Saluto-alla-bandi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956845" cy="494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OSVALDO\Jeraci _ALPINI\Ana Ass Naz Alpini\Foto varie\Alpini bandi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41375"/>
            <a:ext cx="2808312" cy="48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0825" cy="823913"/>
          </a:xfrm>
        </p:spPr>
        <p:txBody>
          <a:bodyPr/>
          <a:lstStyle/>
          <a:p>
            <a:pPr>
              <a:defRPr/>
            </a:pPr>
            <a:r>
              <a:rPr lang="it-IT" sz="3200" b="1" dirty="0" smtClean="0">
                <a:solidFill>
                  <a:srgbClr val="FFFF00"/>
                </a:solidFill>
              </a:rPr>
              <a:t>Interveniamo in caso di calamità naturali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9C506-C042-4D35-9D0F-53934FB95C78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  <p:sp>
        <p:nvSpPr>
          <p:cNvPr id="38916" name="CasellaDiTesto 6"/>
          <p:cNvSpPr txBox="1">
            <a:spLocks noChangeArrowheads="1"/>
          </p:cNvSpPr>
          <p:nvPr/>
        </p:nvSpPr>
        <p:spPr bwMode="auto">
          <a:xfrm>
            <a:off x="449263" y="119697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/>
              <a:t>ALLUVIONI</a:t>
            </a:r>
            <a:endParaRPr lang="it-IT" altLang="it-IT" sz="1800" b="1" dirty="0"/>
          </a:p>
        </p:txBody>
      </p:sp>
      <p:pic>
        <p:nvPicPr>
          <p:cNvPr id="38917" name="Picture 2" descr="C:\DOWNLOAD\timthumb.p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33845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 descr="C:\DOWNLOAD\121900668-d661adc0-d98d-4d4d-a858-47a4c71d87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543050"/>
            <a:ext cx="36734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CasellaDiTesto 8"/>
          <p:cNvSpPr txBox="1">
            <a:spLocks noChangeArrowheads="1"/>
          </p:cNvSpPr>
          <p:nvPr/>
        </p:nvSpPr>
        <p:spPr bwMode="auto">
          <a:xfrm>
            <a:off x="6804025" y="1196975"/>
            <a:ext cx="129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/>
              <a:t>INCEND</a:t>
            </a:r>
            <a:r>
              <a:rPr lang="it-IT" altLang="it-IT" sz="1800" dirty="0" smtClean="0"/>
              <a:t>I</a:t>
            </a:r>
            <a:endParaRPr lang="it-IT" altLang="it-IT" sz="1800" dirty="0"/>
          </a:p>
        </p:txBody>
      </p:sp>
      <p:pic>
        <p:nvPicPr>
          <p:cNvPr id="38920" name="Picture 4" descr="C:\DOWNLOAD\medium_frer00068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438650"/>
            <a:ext cx="3225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CasellaDiTesto 9"/>
          <p:cNvSpPr txBox="1">
            <a:spLocks noChangeArrowheads="1"/>
          </p:cNvSpPr>
          <p:nvPr/>
        </p:nvSpPr>
        <p:spPr bwMode="auto">
          <a:xfrm>
            <a:off x="449263" y="4116388"/>
            <a:ext cx="125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/>
              <a:t>FRANE</a:t>
            </a:r>
            <a:endParaRPr lang="it-IT" altLang="it-IT" sz="1800" b="1" dirty="0"/>
          </a:p>
        </p:txBody>
      </p:sp>
      <p:sp>
        <p:nvSpPr>
          <p:cNvPr id="38922" name="CasellaDiTesto 10"/>
          <p:cNvSpPr txBox="1">
            <a:spLocks noChangeArrowheads="1"/>
          </p:cNvSpPr>
          <p:nvPr/>
        </p:nvSpPr>
        <p:spPr bwMode="auto">
          <a:xfrm>
            <a:off x="3635375" y="2924175"/>
            <a:ext cx="1656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/>
              <a:t>TERREMOTI</a:t>
            </a:r>
            <a:endParaRPr lang="it-IT" altLang="it-IT" sz="1800" b="1" dirty="0"/>
          </a:p>
        </p:txBody>
      </p:sp>
      <p:pic>
        <p:nvPicPr>
          <p:cNvPr id="38923" name="Picture 6" descr="C:\DOWNLOAD\SAM_1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84688"/>
            <a:ext cx="34163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CasellaDiTesto 11"/>
          <p:cNvSpPr txBox="1">
            <a:spLocks noChangeArrowheads="1"/>
          </p:cNvSpPr>
          <p:nvPr/>
        </p:nvSpPr>
        <p:spPr bwMode="auto">
          <a:xfrm>
            <a:off x="7092950" y="412115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/>
              <a:t>NEVE</a:t>
            </a:r>
            <a:endParaRPr lang="it-IT" altLang="it-IT" sz="1800" b="1" dirty="0"/>
          </a:p>
        </p:txBody>
      </p:sp>
      <p:pic>
        <p:nvPicPr>
          <p:cNvPr id="38925" name="Picture 7" descr="C:\DOWNLOAD\TerremotiAmatri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286125"/>
            <a:ext cx="3824883" cy="215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63600"/>
          </a:xfrm>
        </p:spPr>
        <p:txBody>
          <a:bodyPr/>
          <a:lstStyle/>
          <a:p>
            <a:pPr>
              <a:defRPr/>
            </a:pPr>
            <a:r>
              <a:rPr lang="it-IT" sz="3600" b="1" dirty="0" smtClean="0">
                <a:solidFill>
                  <a:srgbClr val="FFFF00"/>
                </a:solidFill>
              </a:rPr>
              <a:t>Interveniamo in caso di ordine pubblico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07118-0F31-4092-8871-547135E8C169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  <p:pic>
        <p:nvPicPr>
          <p:cNvPr id="39940" name="Picture 30" descr="http://www3.lastampa.it/fileadmin/media/torino/mezza-maratona-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396081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asellaDiTesto 5"/>
          <p:cNvSpPr txBox="1">
            <a:spLocks noChangeArrowheads="1"/>
          </p:cNvSpPr>
          <p:nvPr/>
        </p:nvSpPr>
        <p:spPr bwMode="auto">
          <a:xfrm>
            <a:off x="107504" y="1054100"/>
            <a:ext cx="4313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Piccole Medie manifestazioni sportive</a:t>
            </a:r>
          </a:p>
        </p:txBody>
      </p:sp>
      <p:pic>
        <p:nvPicPr>
          <p:cNvPr id="39942" name="Picture 6" descr="http://upload.wikimedia.org/wikipedia/commons/thumb/7/77/12th_row_floor_for_the_Vancouver_Olympics_Opening_Ceremonies._Worth_every_penny.jpg/300px-12th_row_floor_for_the_Vancouver_Olympics_Opening_Ceremonies._Worth_every_pen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301750"/>
            <a:ext cx="453231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CasellaDiTesto 7"/>
          <p:cNvSpPr txBox="1">
            <a:spLocks noChangeArrowheads="1"/>
          </p:cNvSpPr>
          <p:nvPr/>
        </p:nvSpPr>
        <p:spPr bwMode="auto">
          <a:xfrm>
            <a:off x="4932040" y="981075"/>
            <a:ext cx="36007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Grandi manifestazioni sportive</a:t>
            </a:r>
          </a:p>
        </p:txBody>
      </p:sp>
      <p:pic>
        <p:nvPicPr>
          <p:cNvPr id="39944" name="Picture 15" descr="http://t1.gstatic.com/images?q=tbn:ANd9GcTDjTtQRPjQ4L6w3EFfZYMllAW1FdImbUv-HJp06yo3u4M1XuTJ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8500"/>
            <a:ext cx="32766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CasellaDiTesto 9"/>
          <p:cNvSpPr txBox="1">
            <a:spLocks noChangeArrowheads="1"/>
          </p:cNvSpPr>
          <p:nvPr/>
        </p:nvSpPr>
        <p:spPr bwMode="auto">
          <a:xfrm>
            <a:off x="280988" y="4076700"/>
            <a:ext cx="277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Feste Patronali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63550"/>
          </a:xfrm>
        </p:spPr>
        <p:txBody>
          <a:bodyPr/>
          <a:lstStyle/>
          <a:p>
            <a:pPr>
              <a:defRPr/>
            </a:pPr>
            <a:r>
              <a:rPr lang="it-IT" sz="3600" b="1" dirty="0" smtClean="0">
                <a:solidFill>
                  <a:srgbClr val="FFFF00"/>
                </a:solidFill>
              </a:rPr>
              <a:t>Interveniamo per beneficienza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5A8AC-D53D-4728-92C3-B80D8DB162CE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  <p:pic>
        <p:nvPicPr>
          <p:cNvPr id="40964" name="Picture 2" descr="C:\OSVALDO\Jeraci_Personale\Ana Ass Naz Alpini\ANA PC\Foto PC Alpinistica\2017 Forma Onlus Un Babbo Natale In Forma 3DIC17\24231850_10156107764194155_78470752834824485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2164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" descr="C:\OSVALDO\Jeraci_Personale\Ana Ass Naz Alpini\ANA PC\Foto PC Alpinistica\2017 Forma Onlus Un Babbo Natale In Forma 3DIC17\24300894_10156107763764155_718425842978863011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735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C:\OSVALDO\Jeraci_Personale\Ana Ass Naz Alpini\ANA PC\Foto PC Alpinistica\2017 Forma Onlus Un Babbo Natale In Forma 3DIC17\IMG-20171203-WA0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36613"/>
            <a:ext cx="3313112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Altre attività sono: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1987" name="Segnaposto contenuto 2"/>
          <p:cNvSpPr>
            <a:spLocks noGrp="1"/>
          </p:cNvSpPr>
          <p:nvPr>
            <p:ph idx="1"/>
          </p:nvPr>
        </p:nvSpPr>
        <p:spPr>
          <a:xfrm>
            <a:off x="107950" y="981075"/>
            <a:ext cx="9036050" cy="115252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it-IT" altLang="it-IT" b="1" smtClean="0">
                <a:solidFill>
                  <a:srgbClr val="FF0000"/>
                </a:solidFill>
              </a:rPr>
              <a:t>ADDESTRAMENTO INDIVIDUALE E COLLETTIVO</a:t>
            </a:r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2C855-D9B8-44BD-8CE2-FC13D31AF5A5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  <p:pic>
        <p:nvPicPr>
          <p:cNvPr id="41989" name="Picture 2" descr="C:\OSVALDO\Jeraci_Personale\Ana Ass Naz Alpini\ANA PC\Foto PC\2017 Esercitazione Savona  1 Ragr giugno\IMG-20170625-WA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57338"/>
            <a:ext cx="2784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C:\OSVALDO\Jeraci_Personale\Ana Ass Naz Alpini\ANA PC\Foto PC\2017 Esercitazione Savona  1 Ragr giugno\IMG-20170625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789363"/>
            <a:ext cx="36909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C:\OSVALDO\Jeraci_Personale\Ana Ass Naz Alpini\ANA PC\Foto PC Alpinistica\2017 Esercitazione Savona  1 Ragr giugno\20170624_183315 M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2133600"/>
            <a:ext cx="5113337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CasellaDiTesto 4"/>
          <p:cNvSpPr txBox="1">
            <a:spLocks noChangeArrowheads="1"/>
          </p:cNvSpPr>
          <p:nvPr/>
        </p:nvSpPr>
        <p:spPr bwMode="auto">
          <a:xfrm>
            <a:off x="684213" y="6092825"/>
            <a:ext cx="777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/>
              <a:t>Esercitazioni programmate per migliorare le capacità e competenze individuali e dare prova di capacità operativa e professionalità.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8928992" cy="752475"/>
          </a:xfrm>
        </p:spPr>
        <p:txBody>
          <a:bodyPr/>
          <a:lstStyle/>
          <a:p>
            <a:pPr>
              <a:defRPr/>
            </a:pPr>
            <a:r>
              <a:rPr lang="it-IT" sz="3200" b="1" dirty="0" smtClean="0">
                <a:solidFill>
                  <a:srgbClr val="FFFF00"/>
                </a:solidFill>
              </a:rPr>
              <a:t>Altre attività sono: Campi Scuola per ragazzi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820B6-A299-4F3B-83D8-AF5FA34029A6}" type="slidenum">
              <a:rPr lang="it-IT" altLang="it-IT" smtClean="0"/>
              <a:pPr>
                <a:defRPr/>
              </a:pPr>
              <a:t>24</a:t>
            </a:fld>
            <a:endParaRPr lang="it-IT" altLang="it-IT" dirty="0"/>
          </a:p>
        </p:txBody>
      </p:sp>
      <p:pic>
        <p:nvPicPr>
          <p:cNvPr id="43012" name="Segnaposto contenuto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4421188" cy="2952750"/>
          </a:xfrm>
        </p:spPr>
      </p:pic>
      <p:sp>
        <p:nvSpPr>
          <p:cNvPr id="43013" name="CasellaDiTesto 7"/>
          <p:cNvSpPr txBox="1">
            <a:spLocks noChangeArrowheads="1"/>
          </p:cNvSpPr>
          <p:nvPr/>
        </p:nvSpPr>
        <p:spPr bwMode="auto">
          <a:xfrm>
            <a:off x="0" y="1052513"/>
            <a:ext cx="4356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Esercitazione di P.C.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“Campo Scuola 2014 Rosta”</a:t>
            </a:r>
          </a:p>
        </p:txBody>
      </p:sp>
      <p:pic>
        <p:nvPicPr>
          <p:cNvPr id="43014" name="Picture 2" descr="C:\OSVALDO\Jeraci_Personale\Ana Ass Naz Alpini\ANA PC\Foto PC\2017 Campo scuola alpina Vinovo giugno\vinovo messa 2 7 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27588"/>
            <a:ext cx="44323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CasellaDiTesto 8"/>
          <p:cNvSpPr txBox="1">
            <a:spLocks noChangeArrowheads="1"/>
          </p:cNvSpPr>
          <p:nvPr/>
        </p:nvSpPr>
        <p:spPr bwMode="auto">
          <a:xfrm>
            <a:off x="683568" y="4508500"/>
            <a:ext cx="36725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Esercitazione di P.C.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“Campo Scuola 2017 Vinovo”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1800" b="1" dirty="0"/>
          </a:p>
        </p:txBody>
      </p:sp>
      <p:pic>
        <p:nvPicPr>
          <p:cNvPr id="43016" name="Picture 3" descr="C:\DOWNLOAD\campo_scuola_caselle_28_06_2016_13%20tt%20ciao%20pa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54238"/>
            <a:ext cx="3860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CasellaDiTesto 9"/>
          <p:cNvSpPr txBox="1">
            <a:spLocks noChangeArrowheads="1"/>
          </p:cNvSpPr>
          <p:nvPr/>
        </p:nvSpPr>
        <p:spPr bwMode="auto">
          <a:xfrm>
            <a:off x="5192713" y="1376363"/>
            <a:ext cx="3455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Esercitazione di P.C.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“Campo Scuola 2016 Caselle”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2475"/>
          </a:xfrm>
        </p:spPr>
        <p:txBody>
          <a:bodyPr/>
          <a:lstStyle/>
          <a:p>
            <a:pPr>
              <a:defRPr/>
            </a:pPr>
            <a:r>
              <a:rPr lang="it-IT" altLang="it-IT" sz="4000" dirty="0" smtClean="0">
                <a:solidFill>
                  <a:srgbClr val="FFFF00"/>
                </a:solidFill>
              </a:rPr>
              <a:t>Chi ci chiama in caso di emergenza?</a:t>
            </a:r>
            <a:endParaRPr lang="it-IT" sz="4000" dirty="0">
              <a:solidFill>
                <a:srgbClr val="FFFF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38AF3-98B0-47A0-8EC3-2C5617B2E4CE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  <p:sp>
        <p:nvSpPr>
          <p:cNvPr id="44036" name="CasellaDiTesto 3"/>
          <p:cNvSpPr txBox="1">
            <a:spLocks noChangeArrowheads="1"/>
          </p:cNvSpPr>
          <p:nvPr/>
        </p:nvSpPr>
        <p:spPr bwMode="auto">
          <a:xfrm>
            <a:off x="395288" y="1268413"/>
            <a:ext cx="201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Il sindaco di RIVOLI Franco </a:t>
            </a:r>
            <a:r>
              <a:rPr lang="it-IT" altLang="it-IT" sz="1800" b="1" dirty="0" err="1"/>
              <a:t>Dessì</a:t>
            </a:r>
            <a:endParaRPr lang="it-IT" altLang="it-IT" sz="1800" b="1" dirty="0"/>
          </a:p>
        </p:txBody>
      </p:sp>
      <p:pic>
        <p:nvPicPr>
          <p:cNvPr id="44037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04" y="4020892"/>
            <a:ext cx="2091736" cy="273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CasellaDiTesto 5"/>
          <p:cNvSpPr txBox="1">
            <a:spLocks noChangeArrowheads="1"/>
          </p:cNvSpPr>
          <p:nvPr/>
        </p:nvSpPr>
        <p:spPr bwMode="auto">
          <a:xfrm>
            <a:off x="6227763" y="946150"/>
            <a:ext cx="2592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Il Prefetto di Torino </a:t>
            </a:r>
            <a:r>
              <a:rPr lang="it-IT" sz="1800" b="1" dirty="0"/>
              <a:t>Claudio Palomba </a:t>
            </a:r>
            <a:endParaRPr lang="it-IT" altLang="it-IT" sz="1800" b="1" dirty="0"/>
          </a:p>
        </p:txBody>
      </p:sp>
      <p:pic>
        <p:nvPicPr>
          <p:cNvPr id="44040" name="Picture 4" descr="C:\DOWNLOAD\215600313-c360778c-eea8-475a-9b6f-535e8031832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91" y="860424"/>
            <a:ext cx="19923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CasellaDiTesto 7"/>
          <p:cNvSpPr txBox="1">
            <a:spLocks noChangeArrowheads="1"/>
          </p:cNvSpPr>
          <p:nvPr/>
        </p:nvSpPr>
        <p:spPr bwMode="auto">
          <a:xfrm>
            <a:off x="1" y="5516563"/>
            <a:ext cx="32038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>
                <a:cs typeface="Arial" charset="0"/>
              </a:rPr>
              <a:t>Il capo della </a:t>
            </a:r>
            <a:endParaRPr lang="it-IT" altLang="it-IT" sz="1800" b="1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>
                <a:cs typeface="Arial" charset="0"/>
              </a:rPr>
              <a:t>Protezione </a:t>
            </a:r>
            <a:r>
              <a:rPr lang="it-IT" altLang="it-IT" sz="1800" b="1" dirty="0">
                <a:cs typeface="Arial" charset="0"/>
              </a:rPr>
              <a:t>Civile Nazionale </a:t>
            </a:r>
            <a:r>
              <a:rPr lang="it-IT" altLang="it-IT" sz="1800" b="1" dirty="0" smtClean="0">
                <a:cs typeface="Arial" charset="0"/>
              </a:rPr>
              <a:t>Angelo Borrelli</a:t>
            </a:r>
            <a:endParaRPr lang="it-IT" altLang="it-IT" sz="18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1800" dirty="0"/>
          </a:p>
        </p:txBody>
      </p:sp>
      <p:sp>
        <p:nvSpPr>
          <p:cNvPr id="44043" name="Rettangolo 8"/>
          <p:cNvSpPr>
            <a:spLocks noChangeArrowheads="1"/>
          </p:cNvSpPr>
          <p:nvPr/>
        </p:nvSpPr>
        <p:spPr bwMode="auto">
          <a:xfrm>
            <a:off x="4154704" y="4357042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>
                <a:solidFill>
                  <a:srgbClr val="FFFFFF"/>
                </a:solidFill>
              </a:rPr>
              <a:t>Il presidente della Regione Sergio Chiamparino</a:t>
            </a:r>
          </a:p>
        </p:txBody>
      </p:sp>
      <p:pic>
        <p:nvPicPr>
          <p:cNvPr id="38914" name="Picture 2" descr="C:\DOWNLOAD\borrelli ange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8099"/>
            <a:ext cx="3303936" cy="185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fetto Claudio Palom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84" y="1585910"/>
            <a:ext cx="3171315" cy="23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PROTEZIONE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CIVILE ALPINI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Breve storia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E49C3A-D87F-4D85-AEEE-7EDF86EBD3FA}" type="slidenum">
              <a:rPr lang="it-IT" altLang="it-IT" smtClean="0"/>
              <a:pPr>
                <a:defRPr/>
              </a:pPr>
              <a:t>26</a:t>
            </a:fld>
            <a:endParaRPr lang="it-IT" altLang="it-IT"/>
          </a:p>
        </p:txBody>
      </p:sp>
      <p:pic>
        <p:nvPicPr>
          <p:cNvPr id="5" name="Picture 2" descr="C:\OSVALDO\Jeraci _ALPINI\Ana Ass Naz Alpini\ANA PC\Scuole\Varie foto\Pennetta_Alp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3"/>
            <a:ext cx="2047800" cy="445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62" y="260648"/>
            <a:ext cx="9122537" cy="67945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solidFill>
                  <a:srgbClr val="FFFF00"/>
                </a:solidFill>
              </a:rPr>
              <a:t>Protezione Civile Alpini nasce dal</a:t>
            </a:r>
          </a:p>
        </p:txBody>
      </p:sp>
      <p:sp>
        <p:nvSpPr>
          <p:cNvPr id="46083" name="Segnaposto contenuto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762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it-IT" altLang="it-IT" sz="4000" dirty="0" smtClean="0">
                <a:solidFill>
                  <a:srgbClr val="FF0000"/>
                </a:solidFill>
              </a:rPr>
              <a:t>Terremoto in Friuli 1976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65DEC-53D8-4777-8E76-B97C5AEA09B3}" type="slidenum">
              <a:rPr lang="it-IT" altLang="it-IT"/>
              <a:pPr>
                <a:defRPr/>
              </a:pPr>
              <a:t>27</a:t>
            </a:fld>
            <a:endParaRPr lang="it-IT" altLang="it-IT"/>
          </a:p>
        </p:txBody>
      </p:sp>
      <p:pic>
        <p:nvPicPr>
          <p:cNvPr id="46085" name="Immagine 4" descr="Risultati immagini per terremoto friu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>
                <a:solidFill>
                  <a:srgbClr val="FFFF00"/>
                </a:solidFill>
              </a:rPr>
              <a:t>Terremoto in Friuli </a:t>
            </a:r>
            <a:r>
              <a:rPr lang="it-IT" dirty="0" smtClean="0">
                <a:solidFill>
                  <a:srgbClr val="FFFF00"/>
                </a:solidFill>
              </a:rPr>
              <a:t>1976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525E4-371C-448F-BAC9-445E4A03C653}" type="slidenum">
              <a:rPr lang="it-IT" altLang="it-IT"/>
              <a:pPr>
                <a:defRPr/>
              </a:pPr>
              <a:t>28</a:t>
            </a:fld>
            <a:endParaRPr lang="it-IT" altLang="it-IT"/>
          </a:p>
        </p:txBody>
      </p:sp>
      <p:pic>
        <p:nvPicPr>
          <p:cNvPr id="47108" name="Segnaposto contenuto 4" descr="Risultati immagini per terremoto friul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" y="908050"/>
            <a:ext cx="2898775" cy="1873250"/>
          </a:xfrm>
        </p:spPr>
      </p:pic>
      <p:pic>
        <p:nvPicPr>
          <p:cNvPr id="47109" name="Immagine 5" descr="Risultati immagini per terremoto friu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84313"/>
            <a:ext cx="2952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Immagine 6" descr="Risultati immagini per terremoto friu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08050"/>
            <a:ext cx="32035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Immagine 7" descr="Risultati immagini per terremoto friu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59200"/>
            <a:ext cx="499586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Immagine 8" descr="Risultati immagini per terremoto friu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35400"/>
            <a:ext cx="388778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68375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b="1" dirty="0" smtClean="0">
                <a:solidFill>
                  <a:srgbClr val="FFFF00"/>
                </a:solidFill>
              </a:rPr>
              <a:t>UNO DEI PRIMI VOLONTARI ALPINI PRESENTI IN FRIULI NEL 1976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2C63A-A184-4362-B399-4943BE4EA13E}" type="slidenum">
              <a:rPr lang="it-IT" altLang="it-IT"/>
              <a:pPr>
                <a:defRPr/>
              </a:pPr>
              <a:t>29</a:t>
            </a:fld>
            <a:endParaRPr lang="it-IT" altLang="it-IT"/>
          </a:p>
        </p:txBody>
      </p:sp>
      <p:pic>
        <p:nvPicPr>
          <p:cNvPr id="48132" name="Segnaposto contenuto 4" descr="Fot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3313113" cy="4319588"/>
          </a:xfrm>
        </p:spPr>
      </p:pic>
      <p:pic>
        <p:nvPicPr>
          <p:cNvPr id="48133" name="Picture 5" descr="toppa-cuore-alpino-1-600x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268413"/>
            <a:ext cx="20526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CasellaDiTesto 2"/>
          <p:cNvSpPr txBox="1">
            <a:spLocks noChangeArrowheads="1"/>
          </p:cNvSpPr>
          <p:nvPr/>
        </p:nvSpPr>
        <p:spPr bwMode="auto">
          <a:xfrm>
            <a:off x="3276600" y="3429000"/>
            <a:ext cx="57594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/>
              <a:t>Il Gruppo Alpini Rivoli ha il privilegio, l’onore  e il piacere di avere, il Socio Onorario ex Capo Gruppo </a:t>
            </a:r>
            <a:r>
              <a:rPr lang="it-IT" altLang="it-IT" sz="2400" b="1" dirty="0">
                <a:solidFill>
                  <a:srgbClr val="FF0000"/>
                </a:solidFill>
              </a:rPr>
              <a:t>Felice Cumino</a:t>
            </a:r>
            <a:r>
              <a:rPr lang="it-IT" altLang="it-IT" sz="2400" b="1" dirty="0"/>
              <a:t>, di fresca nomina a </a:t>
            </a:r>
            <a:r>
              <a:rPr lang="it-IT" altLang="it-IT" sz="2400" b="1" dirty="0">
                <a:solidFill>
                  <a:srgbClr val="FF0000"/>
                </a:solidFill>
              </a:rPr>
              <a:t>«Alpino dell’Anno 2017» per meriti sociali</a:t>
            </a:r>
            <a:r>
              <a:rPr lang="it-IT" altLang="it-IT" sz="2400" b="1" dirty="0"/>
              <a:t>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/>
              <a:t>Felice ha fatto parte in prima linea, dei soccorsi in  Friuli devastato dal terremoto nel 1976.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/>
              <a:t>Felice ci racconta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solidFill>
                  <a:srgbClr val="FFFF00"/>
                </a:solidFill>
              </a:rPr>
              <a:t>Inno Nazionale e saluto alla Bandiera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594B2-7D53-49DF-AD46-FA30F667A0E2}" type="slidenum">
              <a:rPr lang="it-IT" altLang="it-IT"/>
              <a:pPr>
                <a:defRPr/>
              </a:pPr>
              <a:t>3</a:t>
            </a:fld>
            <a:endParaRPr lang="it-IT" altLang="it-IT"/>
          </a:p>
        </p:txBody>
      </p:sp>
      <p:pic>
        <p:nvPicPr>
          <p:cNvPr id="3" name="ITALIA INNO NAZIONALE tricolore MAMELI BANDIERA ITALIANA 150 anni unità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85" y="476672"/>
            <a:ext cx="9118315" cy="57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2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9622B-1878-4511-B4C6-05C990FDDAF4}" type="slidenum">
              <a:rPr lang="it-IT" altLang="it-IT"/>
              <a:pPr>
                <a:defRPr/>
              </a:pPr>
              <a:t>30</a:t>
            </a:fld>
            <a:endParaRPr lang="it-IT" altLang="it-IT"/>
          </a:p>
        </p:txBody>
      </p:sp>
      <p:pic>
        <p:nvPicPr>
          <p:cNvPr id="36866" name="Picture 2" descr="C:\OSVALDO\Temp Scanner\Scan_20180416_155156 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" y="0"/>
            <a:ext cx="397330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OSVALDO\Temp Scanner\Scan_20180416_155156_001 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09" y="0"/>
            <a:ext cx="42191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OSVALDO\Temp Scanner\Scan_20180416_155335 M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" y="3030697"/>
            <a:ext cx="2727980" cy="37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C:\OSVALDO\Temp Scanner\Scan_20180416_155518_001 M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7484" y="3570173"/>
            <a:ext cx="3384375" cy="24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C:\OSVALDO\Temp Scanner\Scan_20180416_155335_001 M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4" y="3030697"/>
            <a:ext cx="3590840" cy="255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  <p:pic>
        <p:nvPicPr>
          <p:cNvPr id="37890" name="Picture 2" descr="C:\OSVALDO\Temp Scanner\Scan_20180416_155430 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07256" cy="304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OSVALDO\Temp Scanner\Scan_20180416_155430_001 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0087" y="650017"/>
            <a:ext cx="3932897" cy="27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OSVALDO\Temp Scanner\Scan_20180416_155518 M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" y="3252979"/>
            <a:ext cx="4425657" cy="32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OSVALDO\Temp Scanner\Scan_20180416_155610 M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76" y="3605659"/>
            <a:ext cx="4502224" cy="31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55875" y="228600"/>
            <a:ext cx="6130925" cy="1184275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Protezione Civile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 ANA ALPINI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F9613-8AE4-463C-85B4-0684A1432F8C}" type="slidenum">
              <a:rPr lang="it-IT" altLang="it-IT" smtClean="0"/>
              <a:pPr>
                <a:defRPr/>
              </a:pPr>
              <a:t>32</a:t>
            </a:fld>
            <a:endParaRPr lang="it-IT" altLang="it-IT"/>
          </a:p>
        </p:txBody>
      </p:sp>
      <p:pic>
        <p:nvPicPr>
          <p:cNvPr id="50180" name="Segnaposto contenuto 4" descr="http://www.ana.it/dotAsset/58865597-f8ee-44bd-98a4-3be3213365d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813"/>
            <a:ext cx="1979613" cy="1892300"/>
          </a:xfrm>
        </p:spPr>
      </p:pic>
      <p:sp>
        <p:nvSpPr>
          <p:cNvPr id="50181" name="CasellaDiTesto 5"/>
          <p:cNvSpPr txBox="1">
            <a:spLocks noChangeArrowheads="1"/>
          </p:cNvSpPr>
          <p:nvPr/>
        </p:nvSpPr>
        <p:spPr bwMode="auto">
          <a:xfrm>
            <a:off x="-28575" y="1916113"/>
            <a:ext cx="9144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/>
              <a:t>La Protezione civile dell’ANA ALPINI nasce in pratica all'inizio degli anni ottanta, come attività organica ma si può dire che il germe sia stato gettato nel </a:t>
            </a:r>
            <a:r>
              <a:rPr lang="it-IT" altLang="it-IT" sz="2400" b="1" dirty="0"/>
              <a:t>1976 nel </a:t>
            </a:r>
            <a:r>
              <a:rPr lang="it-IT" altLang="it-IT" sz="2400" b="1" dirty="0" smtClean="0"/>
              <a:t>terremoto in Friuli </a:t>
            </a:r>
            <a:r>
              <a:rPr lang="it-IT" altLang="it-IT" sz="2000" b="1" dirty="0" smtClean="0"/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 smtClean="0">
                <a:solidFill>
                  <a:srgbClr val="FF0000"/>
                </a:solidFill>
              </a:rPr>
              <a:t>ANA prendeva </a:t>
            </a:r>
            <a:r>
              <a:rPr lang="it-IT" altLang="it-IT" sz="2400" b="1" dirty="0">
                <a:solidFill>
                  <a:srgbClr val="FF0000"/>
                </a:solidFill>
              </a:rPr>
              <a:t>coscienza di avere nelle sue fila un patrimonio di esperienze, volontà , entusiasmo che poteva essere utile e necessario là dove se ne rilevava la necessità.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</a:rPr>
              <a:t>La nostra Protezione civile è sempre presente dove viene richiesta</a:t>
            </a:r>
            <a:r>
              <a:rPr lang="it-IT" altLang="it-IT" sz="2400" dirty="0"/>
              <a:t>, sia a livello nazionale, sia nei territori montani, sia nei Comuni, Province e Regioni.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283153" cy="1112167"/>
          </a:xfrm>
        </p:spPr>
        <p:txBody>
          <a:bodyPr/>
          <a:lstStyle/>
          <a:p>
            <a:pPr>
              <a:defRPr/>
            </a:pPr>
            <a:r>
              <a:rPr lang="it-IT" sz="3600" b="1" dirty="0" smtClean="0">
                <a:solidFill>
                  <a:srgbClr val="FFFF00"/>
                </a:solidFill>
              </a:rPr>
              <a:t>Protezione Civile ALPINI</a:t>
            </a:r>
            <a:br>
              <a:rPr lang="it-IT" sz="3600" b="1" dirty="0" smtClean="0">
                <a:solidFill>
                  <a:srgbClr val="FFFF00"/>
                </a:solidFill>
              </a:rPr>
            </a:br>
            <a:r>
              <a:rPr lang="it-IT" sz="3600" b="1" dirty="0" smtClean="0">
                <a:solidFill>
                  <a:srgbClr val="FFFF00"/>
                </a:solidFill>
              </a:rPr>
              <a:t>alcuni dati (</a:t>
            </a:r>
            <a:r>
              <a:rPr lang="it-IT" sz="3600" b="1" dirty="0" err="1" smtClean="0">
                <a:solidFill>
                  <a:srgbClr val="FFFF00"/>
                </a:solidFill>
              </a:rPr>
              <a:t>agg</a:t>
            </a:r>
            <a:r>
              <a:rPr lang="it-IT" sz="3600" b="1" dirty="0" smtClean="0">
                <a:solidFill>
                  <a:srgbClr val="FFFF00"/>
                </a:solidFill>
              </a:rPr>
              <a:t> al 31dic2017)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F9613-8AE4-463C-85B4-0684A1432F8C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  <p:pic>
        <p:nvPicPr>
          <p:cNvPr id="50180" name="Segnaposto contenuto 4" descr="http://www.ana.it/dotAsset/58865597-f8ee-44bd-98a4-3be3213365d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3813"/>
            <a:ext cx="1331640" cy="1316955"/>
          </a:xfrm>
        </p:spPr>
      </p:pic>
      <p:sp>
        <p:nvSpPr>
          <p:cNvPr id="50181" name="CasellaDiTesto 5"/>
          <p:cNvSpPr txBox="1">
            <a:spLocks noChangeArrowheads="1"/>
          </p:cNvSpPr>
          <p:nvPr/>
        </p:nvSpPr>
        <p:spPr bwMode="auto">
          <a:xfrm>
            <a:off x="-28575" y="1772816"/>
            <a:ext cx="9144000" cy="465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it-IT" sz="2800" b="1" dirty="0"/>
              <a:t>Sono </a:t>
            </a:r>
            <a:r>
              <a:rPr lang="it-IT" sz="2800" b="1" dirty="0" smtClean="0">
                <a:solidFill>
                  <a:srgbClr val="FF0000"/>
                </a:solidFill>
              </a:rPr>
              <a:t>12.791 </a:t>
            </a:r>
            <a:r>
              <a:rPr lang="it-IT" sz="2800" b="1" dirty="0">
                <a:solidFill>
                  <a:srgbClr val="FF0000"/>
                </a:solidFill>
              </a:rPr>
              <a:t>i volontari attivi</a:t>
            </a:r>
            <a:r>
              <a:rPr lang="it-IT" sz="2800" b="1" dirty="0"/>
              <a:t>, </a:t>
            </a:r>
            <a:endParaRPr lang="it-IT" sz="2800" b="1" dirty="0" smtClean="0"/>
          </a:p>
          <a:p>
            <a:pPr algn="ctr">
              <a:buNone/>
            </a:pPr>
            <a:r>
              <a:rPr lang="it-IT" sz="2800" b="1" dirty="0" smtClean="0"/>
              <a:t>divisi </a:t>
            </a:r>
            <a:r>
              <a:rPr lang="it-IT" sz="2800" b="1" dirty="0"/>
              <a:t>in 4 </a:t>
            </a:r>
            <a:r>
              <a:rPr lang="it-IT" sz="2800" b="1" dirty="0" smtClean="0"/>
              <a:t>Raggruppamenti:</a:t>
            </a:r>
          </a:p>
          <a:p>
            <a:pPr algn="ctr">
              <a:buNone/>
            </a:pPr>
            <a:endParaRPr lang="it-IT" sz="2800" b="1" dirty="0"/>
          </a:p>
          <a:p>
            <a:pPr algn="ctr"/>
            <a:r>
              <a:rPr lang="it-IT" sz="2400" b="1" dirty="0"/>
              <a:t>Il 1º Liguria, Piemonte e Valle d'Aosta; </a:t>
            </a:r>
            <a:r>
              <a:rPr lang="it-IT" sz="2400" b="1" dirty="0" smtClean="0"/>
              <a:t>1654 VOLONTARI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400" b="1" dirty="0"/>
              <a:t>il 2º Lombardia e dell'Emilia Romagna</a:t>
            </a:r>
            <a:r>
              <a:rPr lang="it-IT" sz="2400" b="1" dirty="0" smtClean="0"/>
              <a:t>; 4585 VOLONTARI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400" b="1" dirty="0"/>
              <a:t>il 3º Triveneto</a:t>
            </a:r>
            <a:r>
              <a:rPr lang="it-IT" sz="2400" b="1" dirty="0" smtClean="0"/>
              <a:t>; 4738 VOLONTARI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400" b="1" dirty="0"/>
              <a:t>il 4º Centro Sud. </a:t>
            </a:r>
            <a:r>
              <a:rPr lang="it-IT" sz="2400" b="1" dirty="0" smtClean="0"/>
              <a:t> 1814 VOLONTARI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6044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283153" cy="1112167"/>
          </a:xfrm>
        </p:spPr>
        <p:txBody>
          <a:bodyPr/>
          <a:lstStyle/>
          <a:p>
            <a:pPr>
              <a:defRPr/>
            </a:pPr>
            <a:r>
              <a:rPr lang="it-IT" sz="3600" b="1" dirty="0" smtClean="0">
                <a:solidFill>
                  <a:srgbClr val="FFFF00"/>
                </a:solidFill>
              </a:rPr>
              <a:t>Protezione Civile ALPINI</a:t>
            </a:r>
            <a:br>
              <a:rPr lang="it-IT" sz="3600" b="1" dirty="0" smtClean="0">
                <a:solidFill>
                  <a:srgbClr val="FFFF00"/>
                </a:solidFill>
              </a:rPr>
            </a:br>
            <a:r>
              <a:rPr lang="it-IT" sz="3600" b="1" dirty="0" smtClean="0">
                <a:solidFill>
                  <a:srgbClr val="FFFF00"/>
                </a:solidFill>
              </a:rPr>
              <a:t>alcuni dati (</a:t>
            </a:r>
            <a:r>
              <a:rPr lang="it-IT" sz="3600" b="1" dirty="0" err="1" smtClean="0">
                <a:solidFill>
                  <a:srgbClr val="FFFF00"/>
                </a:solidFill>
              </a:rPr>
              <a:t>agg</a:t>
            </a:r>
            <a:r>
              <a:rPr lang="it-IT" sz="3600" b="1" dirty="0" smtClean="0">
                <a:solidFill>
                  <a:srgbClr val="FFFF00"/>
                </a:solidFill>
              </a:rPr>
              <a:t> al 31dic2017)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F9613-8AE4-463C-85B4-0684A1432F8C}" type="slidenum">
              <a:rPr lang="it-IT" altLang="it-IT" smtClean="0"/>
              <a:pPr>
                <a:defRPr/>
              </a:pPr>
              <a:t>34</a:t>
            </a:fld>
            <a:endParaRPr lang="it-IT" altLang="it-IT"/>
          </a:p>
        </p:txBody>
      </p:sp>
      <p:pic>
        <p:nvPicPr>
          <p:cNvPr id="50180" name="Segnaposto contenuto 4" descr="http://www.ana.it/dotAsset/58865597-f8ee-44bd-98a4-3be3213365d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3813"/>
            <a:ext cx="1331640" cy="1316955"/>
          </a:xfrm>
        </p:spPr>
      </p:pic>
      <p:sp>
        <p:nvSpPr>
          <p:cNvPr id="50181" name="CasellaDiTesto 5"/>
          <p:cNvSpPr txBox="1">
            <a:spLocks noChangeArrowheads="1"/>
          </p:cNvSpPr>
          <p:nvPr/>
        </p:nvSpPr>
        <p:spPr bwMode="auto">
          <a:xfrm>
            <a:off x="-31488" y="1556792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it-IT" sz="2400" dirty="0" smtClean="0"/>
              <a:t>Tutti </a:t>
            </a:r>
            <a:r>
              <a:rPr lang="it-IT" sz="2400" dirty="0"/>
              <a:t>i Raggruppamenti </a:t>
            </a:r>
            <a:r>
              <a:rPr lang="it-IT" sz="2400" b="1" dirty="0">
                <a:solidFill>
                  <a:srgbClr val="FF0000"/>
                </a:solidFill>
              </a:rPr>
              <a:t>dispongono di magazzino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dove sono disponibili materiali d'emergenza, veicoli, attrezzature adeguate ad un veloce impiego.</a:t>
            </a:r>
            <a:br>
              <a:rPr lang="it-IT" sz="2400" dirty="0"/>
            </a:br>
            <a:r>
              <a:rPr lang="it-IT" sz="2400" dirty="0"/>
              <a:t>•          Oltre </a:t>
            </a:r>
            <a:r>
              <a:rPr lang="it-IT" sz="2400" b="1" dirty="0">
                <a:solidFill>
                  <a:srgbClr val="FF0000"/>
                </a:solidFill>
              </a:rPr>
              <a:t>400 mezzi operativi</a:t>
            </a:r>
            <a:r>
              <a:rPr lang="it-IT" sz="2400" dirty="0"/>
              <a:t>;</a:t>
            </a:r>
            <a:br>
              <a:rPr lang="it-IT" sz="2400" dirty="0"/>
            </a:br>
            <a:r>
              <a:rPr lang="it-IT" sz="2400" dirty="0"/>
              <a:t>•          Utilizzo di frequenze radio riservate, autorizzate dal Ministero delle PT;</a:t>
            </a:r>
            <a:br>
              <a:rPr lang="it-IT" sz="2400" dirty="0"/>
            </a:br>
            <a:r>
              <a:rPr lang="it-IT" sz="2400" dirty="0"/>
              <a:t>•          </a:t>
            </a:r>
            <a:r>
              <a:rPr lang="it-IT" sz="2400" b="1" dirty="0">
                <a:solidFill>
                  <a:srgbClr val="FF0000"/>
                </a:solidFill>
              </a:rPr>
              <a:t>1 ospedale </a:t>
            </a:r>
            <a:r>
              <a:rPr lang="it-IT" sz="2400" dirty="0"/>
              <a:t>A.N.A. da </a:t>
            </a:r>
            <a:r>
              <a:rPr lang="it-IT" sz="2400" dirty="0" smtClean="0"/>
              <a:t>campo;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•          </a:t>
            </a:r>
            <a:r>
              <a:rPr lang="it-IT" sz="2400" b="1" dirty="0">
                <a:solidFill>
                  <a:srgbClr val="FF0000"/>
                </a:solidFill>
              </a:rPr>
              <a:t>5 magazzini </a:t>
            </a:r>
            <a:r>
              <a:rPr lang="it-IT" sz="2400" dirty="0"/>
              <a:t>con materiali ed attrezzature;</a:t>
            </a:r>
            <a:br>
              <a:rPr lang="it-IT" sz="2400" dirty="0"/>
            </a:br>
            <a:r>
              <a:rPr lang="it-IT" sz="2400" dirty="0"/>
              <a:t>•          </a:t>
            </a:r>
            <a:r>
              <a:rPr lang="it-IT" sz="2400" b="1" dirty="0">
                <a:solidFill>
                  <a:srgbClr val="FF0000"/>
                </a:solidFill>
              </a:rPr>
              <a:t>113 unità cinofile</a:t>
            </a:r>
            <a:r>
              <a:rPr lang="it-IT" sz="2400" dirty="0"/>
              <a:t>;</a:t>
            </a:r>
            <a:br>
              <a:rPr lang="it-IT" sz="2400" dirty="0"/>
            </a:br>
            <a:r>
              <a:rPr lang="it-IT" sz="2400" dirty="0"/>
              <a:t>•          </a:t>
            </a:r>
            <a:r>
              <a:rPr lang="it-IT" sz="2400" b="1" dirty="0">
                <a:solidFill>
                  <a:srgbClr val="FF0000"/>
                </a:solidFill>
              </a:rPr>
              <a:t>81 squadre sezionali </a:t>
            </a:r>
            <a:r>
              <a:rPr lang="it-IT" sz="2400" dirty="0"/>
              <a:t>attive a livello provinciale con autosufficienza logistica ed operativa;</a:t>
            </a:r>
            <a:br>
              <a:rPr lang="it-IT" sz="2400" dirty="0"/>
            </a:br>
            <a:r>
              <a:rPr lang="it-IT" sz="2400" dirty="0"/>
              <a:t>•          </a:t>
            </a:r>
            <a:r>
              <a:rPr lang="it-IT" sz="2400" b="1" dirty="0">
                <a:solidFill>
                  <a:srgbClr val="FF0000"/>
                </a:solidFill>
              </a:rPr>
              <a:t>3 Sezioni a rotazione sempre allertate 24 ore;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dirty="0"/>
              <a:t>•          </a:t>
            </a:r>
            <a:r>
              <a:rPr lang="it-IT" sz="2400" b="1" dirty="0">
                <a:solidFill>
                  <a:srgbClr val="FF0000"/>
                </a:solidFill>
              </a:rPr>
              <a:t>19 squadre antincendio </a:t>
            </a:r>
            <a:r>
              <a:rPr lang="it-IT" sz="2400" b="1" dirty="0" smtClean="0">
                <a:solidFill>
                  <a:srgbClr val="FF0000"/>
                </a:solidFill>
              </a:rPr>
              <a:t>boschivo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892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013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Chi siamo noi?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1203" name="Segnaposto contenuto 4"/>
          <p:cNvSpPr>
            <a:spLocks noGrp="1"/>
          </p:cNvSpPr>
          <p:nvPr>
            <p:ph sz="half" idx="1"/>
          </p:nvPr>
        </p:nvSpPr>
        <p:spPr>
          <a:xfrm>
            <a:off x="0" y="1052513"/>
            <a:ext cx="9144000" cy="1728787"/>
          </a:xfrm>
        </p:spPr>
        <p:txBody>
          <a:bodyPr/>
          <a:lstStyle/>
          <a:p>
            <a:pPr algn="ctr"/>
            <a:r>
              <a:rPr lang="it-IT" altLang="it-IT" sz="2400" b="1" smtClean="0"/>
              <a:t>Volontari iscritti all’Assoc. Naz. Alpini e apparteniamo al Gruppo di Protezione Civile A.N.A. di Rivoli; ci conoscerete di persona quando ci rivediamo nella giornata di dimostrazione attività di protezione civile</a:t>
            </a:r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964B8-FA8A-4B30-BA2B-BC0579C20B68}" type="slidenum">
              <a:rPr lang="it-IT" altLang="it-IT" smtClean="0"/>
              <a:pPr>
                <a:defRPr/>
              </a:pPr>
              <a:t>35</a:t>
            </a:fld>
            <a:endParaRPr lang="it-IT" altLang="it-IT"/>
          </a:p>
        </p:txBody>
      </p:sp>
      <p:pic>
        <p:nvPicPr>
          <p:cNvPr id="51205" name="Picture 2" descr="C:\OSVALDO\Jeraci_Personale\Ana Ass Naz Alpini\Foto ANA Rivoli\2017\43° Premio Alpino dell'Anno 2016 Alassio 15ott17\43° PREMIO NAZIONALE ALPINO DELL'ANNO - ALASSIO (SV) 15-10-2017 - 186 - Foto Aldo Merlo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833688"/>
            <a:ext cx="64087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6F347-3D04-458B-A880-252331132813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0813" y="91584"/>
            <a:ext cx="905730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GLI INTERVENTI PIU' IMPORTANTI  </a:t>
            </a:r>
            <a:r>
              <a:rPr kumimoji="0" lang="it-IT" altLang="it-IT" sz="14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(dati aggiornati a gennaio 2018)</a:t>
            </a:r>
            <a:endParaRPr kumimoji="0" lang="it-IT" altLang="it-IT" sz="9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891360"/>
              </p:ext>
            </p:extLst>
          </p:nvPr>
        </p:nvGraphicFramePr>
        <p:xfrm>
          <a:off x="2" y="620680"/>
          <a:ext cx="9036495" cy="61206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9044"/>
                <a:gridCol w="3449044"/>
                <a:gridCol w="2138407"/>
              </a:tblGrid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ANNO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LUOGO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GIORNATE LAVORATIVE 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1976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FRIULI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108.000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1980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IRPINIA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dati non disponibili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1987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VALTELLINA E VAL BREMBANA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dati non disponibili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1989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ARMENIA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dati non disponibili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1994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ALLUVIONE PIEMONTE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32.570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40850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1996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ALLUVIONE VERSILIA E GARFAGANANA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5.206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1997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SISMA UMBRIA E MARCHE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16.850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1998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SARNO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1.120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1999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MISSIONE ARCOBALENO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562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1999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OSPEDALE DA CAMPO A VALONA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241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EMERGENZA IN FRANCIA DORDOGNE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1.916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ALLUVIONE PIEMONTE VALLE D'AOSTA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12.448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40850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INTERVENTO PREVENTIVO ZONA IMPERIA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706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40850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INTERVENTO PREVENTIVO VALLE D'AOSTA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3.232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NUBIFRAGIO BRIANZA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200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TERREMOTO MOLISE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4.000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ALLUVIONI E FRANE VARIE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1.000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40850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OPERAZIONI DI ANTINCENDIO BOSCHIVO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800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TERREMOTO IN IRAN (26-30/12/'03)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TERREMOTO IN LOMBARDIA (SALO')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1.091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ESEQUIE DI PAPA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5.143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GIOVANNI PAOLO II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TSUNAMI IN SRI LANKA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475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  <a:tr h="2136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2008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EMERGENZA NEVE IN PIEMONTE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 dirty="0">
                          <a:effectLst/>
                        </a:rPr>
                        <a:t>2.750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63" marR="8563" marT="856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0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6F347-3D04-458B-A880-252331132813}" type="slidenum">
              <a:rPr lang="it-IT" altLang="it-IT" smtClean="0"/>
              <a:pPr>
                <a:defRPr/>
              </a:pPr>
              <a:t>37</a:t>
            </a:fld>
            <a:endParaRPr lang="it-IT" altLang="it-IT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0813" y="91584"/>
            <a:ext cx="905730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GLI INTERVENTI PIU' IMPORTANTI  </a:t>
            </a:r>
            <a:r>
              <a:rPr kumimoji="0" lang="it-IT" altLang="it-IT" sz="14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(dati aggiornati a gennaio 2018)</a:t>
            </a:r>
            <a:endParaRPr kumimoji="0" lang="it-IT" altLang="it-IT" sz="9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466042"/>
              </p:ext>
            </p:extLst>
          </p:nvPr>
        </p:nvGraphicFramePr>
        <p:xfrm>
          <a:off x="0" y="891800"/>
          <a:ext cx="9144000" cy="5633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032"/>
                <a:gridCol w="1923542"/>
                <a:gridCol w="4306436"/>
                <a:gridCol w="2669990"/>
              </a:tblGrid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ANNO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LUOGO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GIORNATE LAVORATIVE 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2009/2010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TERREMOTO ABRUZZO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60.000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RICOSTRUZIONE IN ABRUZZO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19.500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ALLUVIONE VENETO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3.590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ALLUVIONE LIGURIA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6.500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PRECIPITAZIONI NEVOSE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3.500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TERREMOTO IN PIANURA PADANA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40.000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ALLUVIONE IN VENETO E TOSCANA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8.800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TERREMOTO TOSCANA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760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ALLUVIONE SARDEGNA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200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ESONDAZIONE FIUME SECCHIA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1.140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NEVE IN FRIULI VENEZIA GIULIA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1.200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IDROGEOLOGICA RIOLO TERME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350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83155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EMERGENZA IDROGEOLOGICA NORD E CENTRO ITALIA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10.000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EXPO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1.100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EMERGENZA METEOROLIGA VENEZIA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80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ALLUVIONE BENEVENTO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100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ALLUVIONE VALLI PIACENTINE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300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2016/2017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TERREMOTO CENTRO ITALIA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14.000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EMERGENZA NEVE CENTRO ITALIA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587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751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2017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EMERGENZA MALTEMPO EMILIA ROMAGNA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</a:rPr>
                        <a:t>580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3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013"/>
          </a:xfrm>
        </p:spPr>
        <p:txBody>
          <a:bodyPr/>
          <a:lstStyle/>
          <a:p>
            <a:pPr>
              <a:defRPr/>
            </a:pPr>
            <a:r>
              <a:rPr lang="it-IT" sz="2800" b="1" dirty="0" smtClean="0">
                <a:solidFill>
                  <a:srgbClr val="FFFF00"/>
                </a:solidFill>
              </a:rPr>
              <a:t>ALPINI - OSPEDALE DA CAMPO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53251" name="Segnaposto contenuto 2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20875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altLang="it-IT" sz="2000" dirty="0" smtClean="0"/>
              <a:t>L’idea nasce nel 1976, sul campo nel terremoto del Friuli, quando un gruppo di medici e infermieri dell’Ospedale Maggiore di Bergamo, volontari, opera sin dalle prime ore dalla catastrofe nel territorio devastato.</a:t>
            </a:r>
          </a:p>
          <a:p>
            <a:pPr marL="0" indent="0">
              <a:buFontTx/>
              <a:buNone/>
            </a:pPr>
            <a:r>
              <a:rPr lang="it-IT" altLang="it-IT" sz="2000" b="1" dirty="0" smtClean="0">
                <a:solidFill>
                  <a:srgbClr val="FF0000"/>
                </a:solidFill>
              </a:rPr>
              <a:t>Non esisteva una organizzazione sanitaria adeguata alle esigenze di una grande calamità, se un ospedale crolla ……………….. O diventa non agibile.</a:t>
            </a:r>
          </a:p>
          <a:p>
            <a:pPr marL="0" indent="0">
              <a:buFontTx/>
              <a:buNone/>
            </a:pPr>
            <a:r>
              <a:rPr lang="it-IT" altLang="it-IT" sz="2000" dirty="0" smtClean="0"/>
              <a:t>Ospedale da campo ANA Alpini è aviotrasportabile</a:t>
            </a:r>
          </a:p>
          <a:p>
            <a:pPr marL="0" indent="0">
              <a:buFontTx/>
              <a:buNone/>
            </a:pPr>
            <a:endParaRPr lang="it-IT" alt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27037A-D573-4D68-AA6C-346115F5366B}" type="slidenum">
              <a:rPr lang="it-IT" altLang="it-IT" smtClean="0"/>
              <a:pPr>
                <a:defRPr/>
              </a:pPr>
              <a:t>38</a:t>
            </a:fld>
            <a:endParaRPr lang="it-IT" altLang="it-IT"/>
          </a:p>
        </p:txBody>
      </p:sp>
      <p:pic>
        <p:nvPicPr>
          <p:cNvPr id="53254" name="Immagine 5" descr="http://www.ana.it/dotAsset/edd7c406-cbb3-42af-9b92-c37b442a7b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5"/>
            <a:ext cx="1307645" cy="12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Immagine 6" descr="http://www.ana.it/dotAsset/67a344e8-e955-41f4-8214-d17704a105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" y="4606671"/>
            <a:ext cx="56038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Immagine 7" descr="Risultati immagini per ospedale da campo 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852738"/>
            <a:ext cx="27051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Immagine 8" descr="http://www.ana.it/dotAsset/f7c163c0-ba5e-4b9c-9b45-f9b31909de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35" y="4976813"/>
            <a:ext cx="34163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335699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H </a:t>
            </a:r>
            <a:r>
              <a:rPr lang="it-IT" dirty="0"/>
              <a:t>A.N.A. </a:t>
            </a:r>
            <a:r>
              <a:rPr lang="it-IT" dirty="0" smtClean="0"/>
              <a:t>fatto da </a:t>
            </a:r>
            <a:r>
              <a:rPr lang="it-IT" dirty="0"/>
              <a:t>da 20 </a:t>
            </a:r>
            <a:r>
              <a:rPr lang="it-IT" dirty="0" err="1"/>
              <a:t>shelter</a:t>
            </a:r>
            <a:r>
              <a:rPr lang="it-IT" dirty="0"/>
              <a:t> con unità operatorie, radiologiche, cardiografiche, di analisi, farmacia, </a:t>
            </a:r>
            <a:r>
              <a:rPr lang="it-IT" dirty="0" smtClean="0"/>
              <a:t> </a:t>
            </a:r>
            <a:r>
              <a:rPr lang="it-IT" dirty="0"/>
              <a:t>officina, cucina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/>
          <a:lstStyle/>
          <a:p>
            <a:pPr>
              <a:defRPr/>
            </a:pPr>
            <a:r>
              <a:rPr lang="it-IT" sz="2800" b="1" dirty="0" smtClean="0">
                <a:solidFill>
                  <a:srgbClr val="FFFF00"/>
                </a:solidFill>
              </a:rPr>
              <a:t>ALPINI – OSPEDALE DA CAMPO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1A37BE-7FEF-41A3-AE19-56632D5D3D93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  <p:pic>
        <p:nvPicPr>
          <p:cNvPr id="54276" name="Segnaposto contenuto 4" descr="https://www.alpinirivoli.com/uploads/1/0/0/6/100690570/p1030911-mm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836613"/>
            <a:ext cx="2519363" cy="1944687"/>
          </a:xfrm>
        </p:spPr>
      </p:pic>
      <p:pic>
        <p:nvPicPr>
          <p:cNvPr id="54277" name="Immagine 5" descr="https://www.alpinirivoli.com/uploads/1/0/0/6/100690570/p1030912-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836613"/>
            <a:ext cx="25146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Immagine 6" descr="https://www.alpinirivoli.com/uploads/1/0/0/6/100690570/p1030913-m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70" y="836613"/>
            <a:ext cx="2756418" cy="216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Immagine 7" descr="https://www.alpinirivoli.com/uploads/1/0/0/6/100690570/p1030914-m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71" y="4979905"/>
            <a:ext cx="3155326" cy="187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Immagine 8" descr="https://www.alpinirivoli.com/uploads/1/0/0/6/100690570/p1030922-m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2852738"/>
            <a:ext cx="2913063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Immagine 9" descr="https://www.alpinirivoli.com/uploads/1/0/0/6/100690570/p1030924-m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67" y="2765632"/>
            <a:ext cx="2915816" cy="222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Immagine 10" descr="https://www.alpinirivoli.com/uploads/1/0/0/6/100690570/p1030945-m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068638"/>
            <a:ext cx="259238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23528" y="24928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Sala operatoria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987824" y="2492896"/>
            <a:ext cx="236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Ambulatori visite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660232" y="23488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Sala risveglio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300192" y="45811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cucina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300192" y="6525344"/>
            <a:ext cx="233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Posti letto</a:t>
            </a:r>
            <a:endParaRPr lang="it-IT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131840" y="6021288"/>
            <a:ext cx="222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dormitorio</a:t>
            </a:r>
            <a:endParaRPr lang="it-IT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59189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Direzione sanitaria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36625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rgbClr val="FFFF00"/>
                </a:solidFill>
              </a:rPr>
              <a:t>Gli alpini raccontano …tante storie dal loro GRANDE libro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46257-667F-483C-84CD-074588C1E0C9}" type="slidenum">
              <a:rPr lang="it-IT" altLang="it-IT"/>
              <a:pPr>
                <a:defRPr/>
              </a:pPr>
              <a:t>4</a:t>
            </a:fld>
            <a:endParaRPr lang="it-IT" altLang="it-IT"/>
          </a:p>
        </p:txBody>
      </p:sp>
      <p:pic>
        <p:nvPicPr>
          <p:cNvPr id="6148" name="Picture 5" descr="C:\OSVALDO\Jeraci_Personale\Ana Ass Naz Alpini\ANA PC\Scuole\Varie foto\DSC_0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925"/>
            <a:ext cx="9144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61653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Torri del Benaco (VR)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Squadre Specialistiche Alpini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5299" name="Segnaposto contenuto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59387"/>
          </a:xfrm>
        </p:spPr>
        <p:txBody>
          <a:bodyPr/>
          <a:lstStyle/>
          <a:p>
            <a:r>
              <a:rPr lang="it-IT" altLang="it-IT" dirty="0" smtClean="0"/>
              <a:t>Alpinisti;</a:t>
            </a:r>
          </a:p>
          <a:p>
            <a:endParaRPr lang="it-IT" altLang="it-IT" dirty="0" smtClean="0"/>
          </a:p>
          <a:p>
            <a:endParaRPr lang="it-IT" altLang="it-IT" dirty="0" smtClean="0"/>
          </a:p>
          <a:p>
            <a:r>
              <a:rPr lang="it-IT" altLang="it-IT" dirty="0" smtClean="0"/>
              <a:t>Subacquei;</a:t>
            </a:r>
          </a:p>
          <a:p>
            <a:endParaRPr lang="it-IT" altLang="it-IT" dirty="0" smtClean="0"/>
          </a:p>
          <a:p>
            <a:r>
              <a:rPr lang="it-IT" altLang="it-IT" dirty="0" smtClean="0"/>
              <a:t>Sanitari;</a:t>
            </a:r>
          </a:p>
          <a:p>
            <a:endParaRPr lang="it-IT" altLang="it-IT" dirty="0" smtClean="0"/>
          </a:p>
          <a:p>
            <a:r>
              <a:rPr lang="it-IT" altLang="it-IT" dirty="0" smtClean="0"/>
              <a:t>Telecomunicazioni radio;</a:t>
            </a:r>
          </a:p>
          <a:p>
            <a:endParaRPr lang="it-IT" altLang="it-IT" dirty="0" smtClean="0"/>
          </a:p>
          <a:p>
            <a:r>
              <a:rPr lang="it-IT" altLang="it-IT" dirty="0" smtClean="0"/>
              <a:t>Antincendio boschivo (A.I.B.);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51CCF-4F2D-47E6-AC5E-7FC33D829ED2}" type="slidenum">
              <a:rPr lang="it-IT" altLang="it-IT" smtClean="0"/>
              <a:pPr>
                <a:defRPr/>
              </a:pPr>
              <a:t>40</a:t>
            </a:fld>
            <a:endParaRPr lang="it-IT" altLang="it-IT"/>
          </a:p>
        </p:txBody>
      </p:sp>
      <p:pic>
        <p:nvPicPr>
          <p:cNvPr id="55301" name="Immagine 4" descr="https://www.alpinirivoli.com/uploads/1/0/0/6/100690570/c-08e053ee0b_1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705707"/>
            <a:ext cx="15462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magine 5" descr="https://www.alpinirivoli.com/uploads/1/0/0/6/100690570/002-mm_2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74556"/>
            <a:ext cx="17272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Immagine 8" descr="Risultati immagini per ana squadra subacqu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80" y="2513662"/>
            <a:ext cx="170656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Immagine 9" descr="Risultati immagini per ana squadra sanitar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43" y="3594750"/>
            <a:ext cx="2209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Immagine 10" descr="Risultati immagini per ana squadra tl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37" y="4315187"/>
            <a:ext cx="19129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Immagine 11" descr="Risultati immagini per ana squadra ai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5411788"/>
            <a:ext cx="23209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it-IT" b="1" dirty="0">
                <a:solidFill>
                  <a:srgbClr val="FFFF00"/>
                </a:solidFill>
              </a:rPr>
              <a:t>Squadre Specialistiche Alpini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834063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Unità </a:t>
            </a:r>
            <a:r>
              <a:rPr lang="it-IT" dirty="0"/>
              <a:t>cinofile di </a:t>
            </a:r>
            <a:r>
              <a:rPr lang="it-IT" dirty="0" smtClean="0"/>
              <a:t>soccorso; 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Droni</a:t>
            </a:r>
            <a:r>
              <a:rPr lang="it-IT" dirty="0" smtClean="0"/>
              <a:t>;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 err="1"/>
              <a:t>Ergotech</a:t>
            </a:r>
            <a:r>
              <a:rPr lang="it-IT" dirty="0"/>
              <a:t> Idrogeologico - Forestali</a:t>
            </a:r>
            <a:r>
              <a:rPr lang="it-IT" dirty="0" smtClean="0"/>
              <a:t>;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Informatica.</a:t>
            </a:r>
          </a:p>
          <a:p>
            <a:pPr marL="0" indent="0">
              <a:buFontTx/>
              <a:buNone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32838-78E8-4F16-B590-81B390DD4CA8}" type="slidenum">
              <a:rPr lang="it-IT" altLang="it-IT" smtClean="0"/>
              <a:pPr>
                <a:defRPr/>
              </a:pPr>
              <a:t>41</a:t>
            </a:fld>
            <a:endParaRPr lang="it-IT" altLang="it-IT"/>
          </a:p>
        </p:txBody>
      </p:sp>
      <p:pic>
        <p:nvPicPr>
          <p:cNvPr id="56325" name="Immagine 4" descr="Risultati immagini per ana squadra cinofi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900113"/>
            <a:ext cx="3148012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Immagine 6" descr="Risultati immagini per ana squadra informa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900738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Immagine 7" descr="https://www.alpinirivoli.com/uploads/1/0/0/6/100690570/dscn0011-mm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3789363"/>
            <a:ext cx="20415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Immagine 8" descr="https://www.alpinirivoli.com/uploads/1/0/0/6/100690570/img-20170625-wa0030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789363"/>
            <a:ext cx="1619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Immagine 9" descr="https://www.alpinirivoli.com/uploads/1/0/0/6/100690570/moncalieri13-mm_or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3773488"/>
            <a:ext cx="21129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Immagine 10" descr="https://www.alpinirivoli.com/uploads/1/0/0/6/100690570/dscn0512-mm_or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73488"/>
            <a:ext cx="24479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5" descr="C:\OSVALDO\Jeraci_Personale\Ana Ass Naz Alpini\ANA PC\Scuole\Varie foto\dro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674813"/>
            <a:ext cx="2895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Esempio dopo un terremoto: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7347" name="Segnaposto contenuto 4"/>
          <p:cNvSpPr>
            <a:spLocks noGrp="1"/>
          </p:cNvSpPr>
          <p:nvPr>
            <p:ph sz="half" idx="1"/>
          </p:nvPr>
        </p:nvSpPr>
        <p:spPr>
          <a:xfrm>
            <a:off x="0" y="1196752"/>
            <a:ext cx="4495800" cy="489924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it-IT" altLang="it-IT" sz="3200" b="1" dirty="0" smtClean="0"/>
              <a:t>Interveniamo per soccorrere le persone che devono abbandonare le proprie case. </a:t>
            </a:r>
          </a:p>
          <a:p>
            <a:pPr marL="0" indent="0" algn="ctr">
              <a:buFontTx/>
              <a:buNone/>
            </a:pPr>
            <a:r>
              <a:rPr lang="it-IT" altLang="it-IT" sz="3200" b="1" dirty="0" smtClean="0"/>
              <a:t>Poi prepariamo i campi tenda dove dovranno abitare bambini, papà, mamme, nonni…. </a:t>
            </a:r>
          </a:p>
          <a:p>
            <a:pPr marL="0" indent="0">
              <a:buFontTx/>
              <a:buNone/>
            </a:pPr>
            <a:endParaRPr lang="it-IT" alt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9A838-3362-471D-A6A9-FEC6BD4741B7}" type="slidenum">
              <a:rPr lang="it-IT" altLang="it-IT" smtClean="0"/>
              <a:pPr>
                <a:defRPr/>
              </a:pPr>
              <a:t>42</a:t>
            </a:fld>
            <a:endParaRPr lang="it-IT" altLang="it-IT"/>
          </a:p>
        </p:txBody>
      </p:sp>
      <p:pic>
        <p:nvPicPr>
          <p:cNvPr id="57349" name="Picture 5" descr="C:\Documents and Settings\Proprietario\Desktop\emilia\L10504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628775"/>
            <a:ext cx="4611687" cy="345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68375"/>
          </a:xfrm>
        </p:spPr>
        <p:txBody>
          <a:bodyPr/>
          <a:lstStyle/>
          <a:p>
            <a:pPr>
              <a:defRPr/>
            </a:pPr>
            <a:r>
              <a:rPr lang="it-IT" altLang="it-IT" sz="3600" b="1" dirty="0" smtClean="0">
                <a:solidFill>
                  <a:srgbClr val="FFFF00"/>
                </a:solidFill>
              </a:rPr>
              <a:t>SODDISFIAMO I BISOGNI dei bambini, anziani e degli adulti</a:t>
            </a:r>
            <a:endParaRPr lang="it-IT" sz="3600" dirty="0">
              <a:solidFill>
                <a:srgbClr val="FFFF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66CBD-6B85-4706-AAA9-BD772219080D}" type="slidenum">
              <a:rPr lang="it-IT" altLang="it-IT" smtClean="0"/>
              <a:pPr>
                <a:defRPr/>
              </a:pPr>
              <a:t>43</a:t>
            </a:fld>
            <a:endParaRPr lang="it-IT" altLang="it-IT"/>
          </a:p>
        </p:txBody>
      </p:sp>
      <p:pic>
        <p:nvPicPr>
          <p:cNvPr id="58372" name="Picture 2" descr="C:\DOWNLOAD\Tenda interno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844675"/>
            <a:ext cx="25987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sellaDiTesto 5"/>
          <p:cNvSpPr txBox="1">
            <a:spLocks noChangeArrowheads="1"/>
          </p:cNvSpPr>
          <p:nvPr/>
        </p:nvSpPr>
        <p:spPr bwMode="auto">
          <a:xfrm>
            <a:off x="250825" y="155733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DORMIRE</a:t>
            </a:r>
          </a:p>
        </p:txBody>
      </p:sp>
      <p:pic>
        <p:nvPicPr>
          <p:cNvPr id="58374" name="Picture 8" descr="C:\Documents and Settings\Proprietario\Desktop\abruzzo\DSC00125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76425"/>
            <a:ext cx="2544762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CasellaDiTesto 6"/>
          <p:cNvSpPr txBox="1">
            <a:spLocks noChangeArrowheads="1"/>
          </p:cNvSpPr>
          <p:nvPr/>
        </p:nvSpPr>
        <p:spPr bwMode="auto">
          <a:xfrm>
            <a:off x="2700338" y="155733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CURARSI</a:t>
            </a:r>
          </a:p>
        </p:txBody>
      </p:sp>
      <p:pic>
        <p:nvPicPr>
          <p:cNvPr id="58376" name="Picture 22" descr="C:\Documents and Settings\Proprietario\Desktop\abruzzo\DSC00109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924175"/>
            <a:ext cx="247491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6" descr="C:\Documents and Settings\Proprietario\Desktop\lavori\IMG_64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123507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CasellaDiTesto 8"/>
          <p:cNvSpPr txBox="1">
            <a:spLocks noChangeArrowheads="1"/>
          </p:cNvSpPr>
          <p:nvPr/>
        </p:nvSpPr>
        <p:spPr bwMode="auto">
          <a:xfrm>
            <a:off x="5354638" y="2555875"/>
            <a:ext cx="1493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MANGIARE</a:t>
            </a:r>
          </a:p>
        </p:txBody>
      </p:sp>
      <p:pic>
        <p:nvPicPr>
          <p:cNvPr id="58380" name="Picture 4" descr="C:\Documents and Settings\Proprietario\Desktop\emilia\L10504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351991"/>
            <a:ext cx="2712167" cy="188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CasellaDiTesto 11"/>
          <p:cNvSpPr txBox="1">
            <a:spLocks noChangeArrowheads="1"/>
          </p:cNvSpPr>
          <p:nvPr/>
        </p:nvSpPr>
        <p:spPr bwMode="auto">
          <a:xfrm>
            <a:off x="2832100" y="3749675"/>
            <a:ext cx="3309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/>
              <a:t>GIOCARE</a:t>
            </a:r>
            <a:endParaRPr lang="it-IT" altLang="it-IT" sz="1800" b="1" dirty="0"/>
          </a:p>
        </p:txBody>
      </p:sp>
      <p:pic>
        <p:nvPicPr>
          <p:cNvPr id="58382" name="Picture 23" descr="C:\Documents and Settings\Proprietario\Desktop\MP9004244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52" y="4679733"/>
            <a:ext cx="163036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10" descr="C:\Documents and Settings\Proprietario\Desktop\abruzzo\DSCN14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300663"/>
            <a:ext cx="1838325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4" name="CasellaDiTesto 14"/>
          <p:cNvSpPr txBox="1">
            <a:spLocks noChangeArrowheads="1"/>
          </p:cNvSpPr>
          <p:nvPr/>
        </p:nvSpPr>
        <p:spPr bwMode="auto">
          <a:xfrm>
            <a:off x="7667625" y="4868863"/>
            <a:ext cx="1296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/>
              <a:t>IGIENE</a:t>
            </a:r>
          </a:p>
        </p:txBody>
      </p:sp>
      <p:pic>
        <p:nvPicPr>
          <p:cNvPr id="36866" name="Picture 2" descr="C:\OSVALDO\Temp Scanner\1966847_terremoto_tende_scuol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" y="4555693"/>
            <a:ext cx="2925763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1"/>
          <p:cNvSpPr txBox="1">
            <a:spLocks noChangeArrowheads="1"/>
          </p:cNvSpPr>
          <p:nvPr/>
        </p:nvSpPr>
        <p:spPr bwMode="auto">
          <a:xfrm>
            <a:off x="250825" y="3993620"/>
            <a:ext cx="2581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 smtClean="0"/>
              <a:t>STUDIARE</a:t>
            </a:r>
            <a:endParaRPr lang="it-IT" altLang="it-IT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3913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Montiamo e smontiamo le tende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698F7-3CB3-4348-A7A6-DFDAD6AE2D4C}" type="slidenum">
              <a:rPr lang="it-IT" altLang="it-IT" smtClean="0"/>
              <a:pPr>
                <a:defRPr/>
              </a:pPr>
              <a:t>44</a:t>
            </a:fld>
            <a:endParaRPr lang="it-IT" altLang="it-IT"/>
          </a:p>
        </p:txBody>
      </p:sp>
      <p:pic>
        <p:nvPicPr>
          <p:cNvPr id="59396" name="Picture 3" descr="C:\Documents and Settings\Proprietario\Desktop\lavori\4244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42988"/>
            <a:ext cx="38496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C:\Documents and Settings\Proprietario\Desktop\lavori\4244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42988"/>
            <a:ext cx="38481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 descr="C:\Documents and Settings\Proprietario\Desktop\immPC\IMG_64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4425"/>
            <a:ext cx="32575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0" descr="C:\Documents and Settings\Proprietario\Desktop\immPC\IMG_65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3990975"/>
            <a:ext cx="28098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7" descr="C:\Documents and Settings\Proprietario\Desktop\immPC\IMG_64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41825"/>
            <a:ext cx="297021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/>
          <a:lstStyle/>
          <a:p>
            <a:pPr>
              <a:defRPr/>
            </a:pPr>
            <a:r>
              <a:rPr lang="it-IT" altLang="it-IT" b="1" dirty="0" smtClean="0">
                <a:solidFill>
                  <a:srgbClr val="FFFF00"/>
                </a:solidFill>
              </a:rPr>
              <a:t>Facciamo ……….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E690C-B90E-4B46-9062-D7B07FE8EC48}" type="slidenum">
              <a:rPr lang="it-IT" altLang="it-IT" smtClean="0"/>
              <a:pPr>
                <a:defRPr/>
              </a:pPr>
              <a:t>45</a:t>
            </a:fld>
            <a:endParaRPr lang="it-IT" altLang="it-IT"/>
          </a:p>
        </p:txBody>
      </p:sp>
      <p:pic>
        <p:nvPicPr>
          <p:cNvPr id="60420" name="Picture 6" descr="C:\Documents and Settings\Proprietario\Desktop\immPC\DSC0019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8" descr="C:\Documents and Settings\Proprietario\Desktop\abruzzo\DSC00056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41438"/>
            <a:ext cx="29162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C:\Documents and Settings\Proprietario\Desktop\immPC\42440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341438"/>
            <a:ext cx="32813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CasellaDiTesto 7"/>
          <p:cNvSpPr txBox="1">
            <a:spLocks noChangeArrowheads="1"/>
          </p:cNvSpPr>
          <p:nvPr/>
        </p:nvSpPr>
        <p:spPr bwMode="auto">
          <a:xfrm>
            <a:off x="2087563" y="971550"/>
            <a:ext cx="467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/>
              <a:t>Da mangiare , si cucina</a:t>
            </a:r>
          </a:p>
        </p:txBody>
      </p:sp>
      <p:pic>
        <p:nvPicPr>
          <p:cNvPr id="60424" name="Picture 5" descr="C:\Documents and Settings\Proprietario\Desktop\immPC\DSC001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17287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CasellaDiTesto 9"/>
          <p:cNvSpPr txBox="1">
            <a:spLocks noChangeArrowheads="1"/>
          </p:cNvSpPr>
          <p:nvPr/>
        </p:nvSpPr>
        <p:spPr bwMode="auto">
          <a:xfrm>
            <a:off x="179388" y="3644900"/>
            <a:ext cx="172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/>
              <a:t>laviamo</a:t>
            </a:r>
          </a:p>
        </p:txBody>
      </p:sp>
      <p:pic>
        <p:nvPicPr>
          <p:cNvPr id="60426" name="Picture 7" descr="C:\Documents and Settings\Proprietario\Desktop\immPC\IMG_9415_ANA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622800"/>
            <a:ext cx="30861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7" name="CasellaDiTesto 11"/>
          <p:cNvSpPr txBox="1">
            <a:spLocks noChangeArrowheads="1"/>
          </p:cNvSpPr>
          <p:nvPr/>
        </p:nvSpPr>
        <p:spPr bwMode="auto">
          <a:xfrm>
            <a:off x="2409826" y="4126779"/>
            <a:ext cx="2017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/>
              <a:t>puliamo</a:t>
            </a:r>
          </a:p>
        </p:txBody>
      </p:sp>
      <p:pic>
        <p:nvPicPr>
          <p:cNvPr id="60428" name="Picture 3" descr="C:\Documents and Settings\Proprietario\Desktop\immPC\42440034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3987800"/>
            <a:ext cx="19034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CasellaDiTesto 13"/>
          <p:cNvSpPr txBox="1">
            <a:spLocks noChangeArrowheads="1"/>
          </p:cNvSpPr>
          <p:nvPr/>
        </p:nvSpPr>
        <p:spPr bwMode="auto">
          <a:xfrm>
            <a:off x="6011863" y="3663950"/>
            <a:ext cx="1512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/>
              <a:t>laviamo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E poi a nanna………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E9867-F9ED-40B6-8026-5C5DE52F5DF8}" type="slidenum">
              <a:rPr lang="it-IT" altLang="it-IT" smtClean="0"/>
              <a:pPr>
                <a:defRPr/>
              </a:pPr>
              <a:t>46</a:t>
            </a:fld>
            <a:endParaRPr lang="it-IT" altLang="it-IT"/>
          </a:p>
        </p:txBody>
      </p:sp>
      <p:pic>
        <p:nvPicPr>
          <p:cNvPr id="61444" name="Picture 5" descr="C:\Documents and Settings\Proprietario\Desktop\abruzzo\DSCN14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7272337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>
          <a:xfrm>
            <a:off x="900113" y="33338"/>
            <a:ext cx="7777162" cy="442912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200" b="1" dirty="0" smtClean="0">
                <a:solidFill>
                  <a:srgbClr val="FFFF00"/>
                </a:solidFill>
              </a:rPr>
              <a:t>Interventi degli alpini di Rivoli </a:t>
            </a:r>
          </a:p>
        </p:txBody>
      </p:sp>
      <p:pic>
        <p:nvPicPr>
          <p:cNvPr id="62467" name="Picture 4" descr="C:\Documents and Settings\RICCARDO\Desktop\PRESENTAZIONE prot. civ\italia regioni_0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620713"/>
            <a:ext cx="4784725" cy="5784850"/>
          </a:xfrm>
          <a:noFill/>
        </p:spPr>
      </p:pic>
      <p:sp>
        <p:nvSpPr>
          <p:cNvPr id="2" name="Rettangolo 1"/>
          <p:cNvSpPr/>
          <p:nvPr/>
        </p:nvSpPr>
        <p:spPr>
          <a:xfrm>
            <a:off x="107950" y="620713"/>
            <a:ext cx="1584325" cy="863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b="1" dirty="0"/>
              <a:t>Emergenza neve Ceresole 2008</a:t>
            </a:r>
          </a:p>
        </p:txBody>
      </p:sp>
      <p:sp>
        <p:nvSpPr>
          <p:cNvPr id="9" name="Rettangolo 8"/>
          <p:cNvSpPr/>
          <p:nvPr/>
        </p:nvSpPr>
        <p:spPr>
          <a:xfrm>
            <a:off x="539750" y="3068638"/>
            <a:ext cx="1520825" cy="792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b="1" dirty="0"/>
              <a:t>Alluvione Monterosso 2012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580063" y="798513"/>
            <a:ext cx="1439862" cy="819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b="1" dirty="0"/>
              <a:t>Terremoto Emilia 2012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7451725" y="3068638"/>
            <a:ext cx="1404938" cy="792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b="1" dirty="0"/>
              <a:t>Terremoto Aquila 2009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724525" y="2060575"/>
            <a:ext cx="1368425" cy="7556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b="1" dirty="0"/>
              <a:t>Emergenza neve 2012</a:t>
            </a:r>
          </a:p>
        </p:txBody>
      </p:sp>
      <p:cxnSp>
        <p:nvCxnSpPr>
          <p:cNvPr id="27" name="Connettore 2 26"/>
          <p:cNvCxnSpPr/>
          <p:nvPr/>
        </p:nvCxnSpPr>
        <p:spPr>
          <a:xfrm>
            <a:off x="1547813" y="1341438"/>
            <a:ext cx="698500" cy="517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V="1">
            <a:off x="1789113" y="2060575"/>
            <a:ext cx="1054100" cy="1008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45" name="Connettore 2 6144"/>
          <p:cNvCxnSpPr>
            <a:stCxn id="13" idx="1"/>
          </p:cNvCxnSpPr>
          <p:nvPr/>
        </p:nvCxnSpPr>
        <p:spPr>
          <a:xfrm flipH="1">
            <a:off x="3995738" y="1208088"/>
            <a:ext cx="1584325" cy="885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9" name="Connettore 2 6158"/>
          <p:cNvCxnSpPr>
            <a:stCxn id="16" idx="1"/>
          </p:cNvCxnSpPr>
          <p:nvPr/>
        </p:nvCxnSpPr>
        <p:spPr>
          <a:xfrm flipH="1">
            <a:off x="4140200" y="2438400"/>
            <a:ext cx="1584325" cy="377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61" name="Connettore 2 6160"/>
          <p:cNvCxnSpPr>
            <a:stCxn id="14" idx="1"/>
          </p:cNvCxnSpPr>
          <p:nvPr/>
        </p:nvCxnSpPr>
        <p:spPr>
          <a:xfrm flipH="1" flipV="1">
            <a:off x="4716463" y="3068638"/>
            <a:ext cx="2735262" cy="396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3913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800" b="1" u="sng" dirty="0" smtClean="0">
                <a:solidFill>
                  <a:srgbClr val="FF0000"/>
                </a:solidFill>
              </a:rPr>
              <a:t>LAVORARE IN SICUREZZA</a:t>
            </a:r>
          </a:p>
        </p:txBody>
      </p:sp>
      <p:sp>
        <p:nvSpPr>
          <p:cNvPr id="63491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pt-BR" altLang="it-IT" smtClean="0"/>
              <a:t>TUTTI I VOLONTARI DELLA P.C. </a:t>
            </a:r>
          </a:p>
          <a:p>
            <a:pPr marL="0" indent="0" algn="ctr" eaLnBrk="1" hangingPunct="1">
              <a:buFontTx/>
              <a:buNone/>
            </a:pPr>
            <a:r>
              <a:rPr lang="pt-BR" altLang="it-IT" smtClean="0"/>
              <a:t>QUANDO LAVORANO </a:t>
            </a:r>
          </a:p>
          <a:p>
            <a:pPr marL="0" indent="0" algn="ctr" eaLnBrk="1" hangingPunct="1">
              <a:buFontTx/>
              <a:buNone/>
            </a:pPr>
            <a:r>
              <a:rPr lang="pt-BR" altLang="it-IT" smtClean="0"/>
              <a:t>SONO </a:t>
            </a:r>
            <a:r>
              <a:rPr lang="pt-BR" altLang="it-IT" b="1" smtClean="0">
                <a:solidFill>
                  <a:srgbClr val="FF0000"/>
                </a:solidFill>
              </a:rPr>
              <a:t>OBBLIGATI</a:t>
            </a:r>
            <a:r>
              <a:rPr lang="pt-BR" altLang="it-IT" smtClean="0"/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pt-BR" altLang="it-IT" smtClean="0"/>
              <a:t>AD USARE DEI DISPOSITIVI </a:t>
            </a:r>
          </a:p>
          <a:p>
            <a:pPr marL="0" indent="0" algn="ctr" eaLnBrk="1" hangingPunct="1">
              <a:buFontTx/>
              <a:buNone/>
            </a:pPr>
            <a:r>
              <a:rPr lang="pt-BR" altLang="it-IT" smtClean="0"/>
              <a:t>DI PROTEZIONE CHIAMATI </a:t>
            </a:r>
          </a:p>
          <a:p>
            <a:pPr marL="0" indent="0" algn="ctr" eaLnBrk="1" hangingPunct="1">
              <a:buFontTx/>
              <a:buNone/>
            </a:pPr>
            <a:r>
              <a:rPr lang="pt-BR" altLang="it-IT" b="1" u="sng" smtClean="0">
                <a:solidFill>
                  <a:srgbClr val="FF0000"/>
                </a:solidFill>
              </a:rPr>
              <a:t>D.P.I.</a:t>
            </a:r>
            <a:r>
              <a:rPr lang="pt-BR" altLang="it-IT" smtClean="0"/>
              <a:t> ( dispositivi di protezione individuale) ED I PRINCIPALI SONO:</a:t>
            </a:r>
            <a:endParaRPr lang="it-IT" altLang="it-I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622B-FCCD-497F-AF3B-B39E57088A73}" type="slidenum">
              <a:rPr lang="it-IT" altLang="it-IT" smtClean="0"/>
              <a:pPr>
                <a:defRPr/>
              </a:pPr>
              <a:t>49</a:t>
            </a:fld>
            <a:endParaRPr lang="it-IT" altLang="it-IT"/>
          </a:p>
        </p:txBody>
      </p:sp>
      <p:pic>
        <p:nvPicPr>
          <p:cNvPr id="64515" name="Picture 5" descr="C:\Documents and Settings\RICCARDO\Documenti\Download\S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63"/>
            <a:ext cx="18764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 descr="C:\Documents and Settings\RICCARDO\Documenti\Download\SK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763"/>
            <a:ext cx="18002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Documents and Settings\RICCARDO\Documenti\Download\R2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63"/>
            <a:ext cx="1779587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4" descr="C:\Documents and Settings\RICCARDO\Documenti\Download\R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163"/>
            <a:ext cx="22637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4" descr="C:\Documents and Settings\RICCARDO\Documenti\Download\R606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205038"/>
            <a:ext cx="24161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5" descr="C:\Documents and Settings\RICCARDO\Documenti\Download\R6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09800"/>
            <a:ext cx="183991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665413"/>
            <a:ext cx="1874837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2" name="Picture 2" descr="C:\Documents and Settings\RICCARDO\Documenti\Download\GU1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411413"/>
            <a:ext cx="1735138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3" descr="C:\Documents and Settings\RICCARDO\Documenti\Download\N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492625"/>
            <a:ext cx="20748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656138"/>
            <a:ext cx="1836737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5" name="Picture 3" descr="C:\Documents and Settings\RICCARDO\Documenti\Download\TTI400(4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4603750"/>
            <a:ext cx="137001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79450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Oggi gli alpini vi racconteranno…..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>
          <a:xfrm>
            <a:off x="323850" y="1125538"/>
            <a:ext cx="8362950" cy="5616575"/>
          </a:xfrm>
        </p:spPr>
        <p:txBody>
          <a:bodyPr/>
          <a:lstStyle/>
          <a:p>
            <a:pPr marL="742950" indent="-742950">
              <a:buFontTx/>
              <a:buAutoNum type="arabicPeriod"/>
            </a:pPr>
            <a:r>
              <a:rPr lang="it-IT" altLang="it-IT" sz="3600" b="1" dirty="0" smtClean="0">
                <a:solidFill>
                  <a:srgbClr val="FF0000"/>
                </a:solidFill>
              </a:rPr>
              <a:t>Storia e nascita della Protezione Civile</a:t>
            </a:r>
          </a:p>
          <a:p>
            <a:pPr marL="742950" indent="-742950">
              <a:buFontTx/>
              <a:buAutoNum type="arabicPeriod"/>
            </a:pPr>
            <a:r>
              <a:rPr lang="it-IT" altLang="it-IT" sz="3600" b="1" dirty="0" smtClean="0">
                <a:solidFill>
                  <a:srgbClr val="FF0000"/>
                </a:solidFill>
              </a:rPr>
              <a:t>Storia e nascita della Protezione Civile ANA Alpini</a:t>
            </a:r>
          </a:p>
          <a:p>
            <a:pPr marL="742950" indent="-742950">
              <a:buFontTx/>
              <a:buAutoNum type="arabicPeriod"/>
            </a:pPr>
            <a:r>
              <a:rPr lang="it-IT" altLang="it-IT" sz="3600" b="1" dirty="0" smtClean="0">
                <a:solidFill>
                  <a:srgbClr val="00B050"/>
                </a:solidFill>
              </a:rPr>
              <a:t>Cambiamenti climatici inquinamento eventi/rischi territorio</a:t>
            </a:r>
          </a:p>
          <a:p>
            <a:pPr marL="742950" indent="-742950">
              <a:buFontTx/>
              <a:buAutoNum type="arabicPeriod"/>
            </a:pPr>
            <a:r>
              <a:rPr lang="it-IT" altLang="it-IT" sz="3600" b="1" dirty="0" smtClean="0"/>
              <a:t>Maggiori rischi nel territorio in cui viviamo e cosa fare</a:t>
            </a:r>
          </a:p>
          <a:p>
            <a:pPr marL="742950" indent="-742950">
              <a:buFontTx/>
              <a:buAutoNum type="arabicPeriod"/>
            </a:pPr>
            <a:endParaRPr lang="it-IT" alt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7C71D-C422-4BA4-8685-8115178127D9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Inoltre gli alpini di Rivoli volontari di protezione civile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Ogni mese gli alpini vanno al Banco Alimentare a prendere alimenti per i bisognosi delle parrocchie San Bernardo e San Bartolomeo</a:t>
            </a:r>
          </a:p>
          <a:p>
            <a:r>
              <a:rPr lang="it-IT" sz="2800" b="1" dirty="0" smtClean="0"/>
              <a:t>Partecipano alle giornate di Colletta alimentare </a:t>
            </a:r>
          </a:p>
          <a:p>
            <a:r>
              <a:rPr lang="it-IT" sz="2800" b="1" dirty="0" smtClean="0">
                <a:solidFill>
                  <a:srgbClr val="FFFF00"/>
                </a:solidFill>
              </a:rPr>
              <a:t>Partecipano agli eventi benefici organizzati dall’</a:t>
            </a:r>
            <a:r>
              <a:rPr lang="it-IT" sz="2800" b="1" dirty="0" err="1" smtClean="0">
                <a:solidFill>
                  <a:srgbClr val="FFFF00"/>
                </a:solidFill>
              </a:rPr>
              <a:t>Osp</a:t>
            </a:r>
            <a:r>
              <a:rPr lang="it-IT" sz="2800" b="1" dirty="0" smtClean="0">
                <a:solidFill>
                  <a:srgbClr val="FFFF00"/>
                </a:solidFill>
              </a:rPr>
              <a:t> Regina Margherita</a:t>
            </a:r>
          </a:p>
          <a:p>
            <a:r>
              <a:rPr lang="it-IT" sz="2800" b="1" dirty="0" smtClean="0"/>
              <a:t>Ogni mese fanno gli autisti accompagnatori ai genitori/bambini UGI </a:t>
            </a:r>
            <a:r>
              <a:rPr lang="it-IT" sz="2800" b="1" dirty="0" err="1" smtClean="0"/>
              <a:t>Osp</a:t>
            </a:r>
            <a:r>
              <a:rPr lang="it-IT" sz="2800" b="1" dirty="0" smtClean="0"/>
              <a:t> R Margherita</a:t>
            </a:r>
          </a:p>
          <a:p>
            <a:r>
              <a:rPr lang="it-IT" sz="2800" b="1" dirty="0" smtClean="0">
                <a:solidFill>
                  <a:srgbClr val="FFFF00"/>
                </a:solidFill>
              </a:rPr>
              <a:t>Ogni mese tengono in ordine il magazzino P.C.</a:t>
            </a:r>
          </a:p>
          <a:p>
            <a:r>
              <a:rPr lang="it-IT" sz="2800" b="1" dirty="0" smtClean="0">
                <a:solidFill>
                  <a:srgbClr val="FFFF00"/>
                </a:solidFill>
              </a:rPr>
              <a:t>Si addestrano e fanno formazione</a:t>
            </a:r>
          </a:p>
          <a:p>
            <a:r>
              <a:rPr lang="it-IT" sz="2800" b="1" dirty="0" smtClean="0"/>
              <a:t>PRONTI A PARTIRE PER …………………</a:t>
            </a:r>
            <a:endParaRPr lang="it-IT" sz="28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50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89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it-IT" sz="8800" dirty="0" smtClean="0"/>
              <a:t>ALPINI </a:t>
            </a:r>
            <a:br>
              <a:rPr lang="it-IT" sz="8800" dirty="0" smtClean="0"/>
            </a:br>
            <a:r>
              <a:rPr lang="it-IT" sz="8800" dirty="0" smtClean="0"/>
              <a:t>di ieri , di oggi e di domani</a:t>
            </a:r>
            <a:endParaRPr lang="it-IT" sz="8800" dirty="0"/>
          </a:p>
        </p:txBody>
      </p:sp>
      <p:sp>
        <p:nvSpPr>
          <p:cNvPr id="6" name="Sottotitolo 5"/>
          <p:cNvSpPr>
            <a:spLocks noGrp="1"/>
          </p:cNvSpPr>
          <p:nvPr>
            <p:ph type="subTitle" sz="quarter" idx="1"/>
          </p:nvPr>
        </p:nvSpPr>
        <p:spPr>
          <a:xfrm>
            <a:off x="0" y="4653136"/>
            <a:ext cx="9144000" cy="1752600"/>
          </a:xfrm>
        </p:spPr>
        <p:txBody>
          <a:bodyPr/>
          <a:lstStyle/>
          <a:p>
            <a:r>
              <a:rPr lang="it-IT" sz="8000" dirty="0" smtClean="0">
                <a:solidFill>
                  <a:srgbClr val="FF0000"/>
                </a:solidFill>
              </a:rPr>
              <a:t>CI SONO SEMPRE</a:t>
            </a:r>
            <a:endParaRPr lang="it-IT" sz="8000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51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83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73825-4C1B-4E8E-95D2-02A9558FB1F7}" type="slidenum">
              <a:rPr lang="it-IT" altLang="it-IT" smtClean="0"/>
              <a:pPr>
                <a:defRPr/>
              </a:pPr>
              <a:t>52</a:t>
            </a:fld>
            <a:endParaRPr lang="it-IT" altLang="it-IT"/>
          </a:p>
        </p:txBody>
      </p:sp>
      <p:pic>
        <p:nvPicPr>
          <p:cNvPr id="36866" name="Picture 2" descr="C:\OSVALDO\Temp ANA\FB_IMG_1550934537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0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228600"/>
            <a:ext cx="8388424" cy="3056384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  <a:effectLst/>
              </a:rPr>
              <a:t>CAMBIAMENTI </a:t>
            </a:r>
            <a:br>
              <a:rPr lang="it-IT" b="1" dirty="0" smtClean="0">
                <a:solidFill>
                  <a:srgbClr val="FFFF00"/>
                </a:solidFill>
                <a:effectLst/>
              </a:rPr>
            </a:br>
            <a:r>
              <a:rPr lang="it-IT" b="1" dirty="0" smtClean="0">
                <a:solidFill>
                  <a:srgbClr val="FFFF00"/>
                </a:solidFill>
                <a:effectLst/>
              </a:rPr>
              <a:t>CLIMATICI &amp; INQUINAMENTO</a:t>
            </a:r>
            <a:br>
              <a:rPr lang="it-IT" b="1" dirty="0" smtClean="0">
                <a:solidFill>
                  <a:srgbClr val="FFFF00"/>
                </a:solidFill>
                <a:effectLst/>
              </a:rPr>
            </a:br>
            <a:r>
              <a:rPr lang="it-IT" b="1" dirty="0" smtClean="0">
                <a:solidFill>
                  <a:srgbClr val="FFFF00"/>
                </a:solidFill>
                <a:effectLst/>
              </a:rPr>
              <a:t/>
            </a:r>
            <a:br>
              <a:rPr lang="it-IT" b="1" dirty="0" smtClean="0">
                <a:solidFill>
                  <a:srgbClr val="FFFF00"/>
                </a:solidFill>
                <a:effectLst/>
              </a:rPr>
            </a:br>
            <a:r>
              <a:rPr lang="it-IT" b="1" dirty="0" smtClean="0">
                <a:solidFill>
                  <a:srgbClr val="FFFF00"/>
                </a:solidFill>
                <a:effectLst/>
              </a:rPr>
              <a:t> SCENARI ATTUALI E FUTURI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513B1-10A3-4867-BBB7-D656931B6ACA}" type="slidenum">
              <a:rPr lang="it-IT" altLang="it-IT" smtClean="0"/>
              <a:pPr>
                <a:defRPr/>
              </a:pPr>
              <a:t>53</a:t>
            </a:fld>
            <a:endParaRPr lang="it-IT" altLang="it-IT"/>
          </a:p>
        </p:txBody>
      </p:sp>
      <p:pic>
        <p:nvPicPr>
          <p:cNvPr id="65540" name="Segnaposto contenuto 4" descr="Risultati immagini per CORRELAZIONE TRA CAMBIAMENTI CLIMATICI ED EVENTI DI EMERGENZA SUL TERRITORI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21" y="3501008"/>
            <a:ext cx="4913313" cy="3095625"/>
          </a:xfrm>
        </p:spPr>
      </p:pic>
      <p:pic>
        <p:nvPicPr>
          <p:cNvPr id="65541" name="Immagine 5" descr="Risultati immagini per CORREL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25" y="3573016"/>
            <a:ext cx="38163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OSVALDO\Jeraci _ALPINI\Ana Ass Naz Alpini\ANA PC\Scuole\Varie foto\Pennetta_Alp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4" y="620688"/>
            <a:ext cx="868244" cy="18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BBC09-A48D-4014-9617-368B2B12F9BF}" type="slidenum">
              <a:rPr lang="it-IT" altLang="it-IT" smtClean="0"/>
              <a:pPr>
                <a:defRPr/>
              </a:pPr>
              <a:t>54</a:t>
            </a:fld>
            <a:endParaRPr lang="it-IT" altLang="it-IT"/>
          </a:p>
        </p:txBody>
      </p:sp>
      <p:sp>
        <p:nvSpPr>
          <p:cNvPr id="66563" name="CasellaDiTesto 2"/>
          <p:cNvSpPr txBox="1">
            <a:spLocks noChangeArrowheads="1"/>
          </p:cNvSpPr>
          <p:nvPr/>
        </p:nvSpPr>
        <p:spPr bwMode="auto">
          <a:xfrm>
            <a:off x="25400" y="30163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/>
              <a:t>Il clima è già cambiato. Il continuo ripetersi di fenomeni alluvionali e ondate di calore nelle diverse parti del Mondo evidenzia una accelerazione nella frequenza e intensità dei fenomeni.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/>
              <a:t> </a:t>
            </a:r>
            <a:r>
              <a:rPr lang="it-IT" altLang="it-IT" b="1" dirty="0">
                <a:solidFill>
                  <a:srgbClr val="FF0000"/>
                </a:solidFill>
              </a:rPr>
              <a:t>Gli allarmi sulle condizioni del clima sulla Terra si sono moltiplicati negli ultimi anni</a:t>
            </a:r>
            <a:r>
              <a:rPr lang="it-IT" altLang="it-IT" dirty="0"/>
              <a:t>. </a:t>
            </a:r>
            <a:endParaRPr lang="it-IT" altLang="it-IT" dirty="0" smtClean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 smtClean="0"/>
              <a:t>La </a:t>
            </a:r>
            <a:r>
              <a:rPr lang="it-IT" altLang="it-IT" dirty="0"/>
              <a:t>quasi totalità della comunità </a:t>
            </a:r>
            <a:r>
              <a:rPr lang="it-IT" altLang="it-IT" dirty="0" smtClean="0"/>
              <a:t>scientifica,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 smtClean="0">
                <a:solidFill>
                  <a:srgbClr val="FFFF00"/>
                </a:solidFill>
              </a:rPr>
              <a:t>hanno </a:t>
            </a:r>
            <a:r>
              <a:rPr lang="it-IT" altLang="it-IT" b="1" dirty="0">
                <a:solidFill>
                  <a:srgbClr val="FFFF00"/>
                </a:solidFill>
              </a:rPr>
              <a:t>ripetuto che i governi </a:t>
            </a:r>
            <a:r>
              <a:rPr lang="it-IT" altLang="it-IT" b="1" dirty="0" smtClean="0">
                <a:solidFill>
                  <a:srgbClr val="FFFF00"/>
                </a:solidFill>
              </a:rPr>
              <a:t>del mondo dovranno </a:t>
            </a:r>
            <a:r>
              <a:rPr lang="it-IT" altLang="it-IT" b="1" dirty="0">
                <a:solidFill>
                  <a:srgbClr val="FFFF00"/>
                </a:solidFill>
              </a:rPr>
              <a:t>agire in modo immediato ed efficace 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 smtClean="0">
                <a:solidFill>
                  <a:srgbClr val="FFFF00"/>
                </a:solidFill>
              </a:rPr>
              <a:t>NON abbiamo tanto tempo (2021-2050)</a:t>
            </a:r>
            <a:endParaRPr lang="it-IT" alt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3550"/>
          </a:xfrm>
        </p:spPr>
        <p:txBody>
          <a:bodyPr/>
          <a:lstStyle/>
          <a:p>
            <a:pPr>
              <a:defRPr/>
            </a:pPr>
            <a:r>
              <a:rPr lang="it-IT" sz="2800" dirty="0" smtClean="0"/>
              <a:t>Come facciamo a sapere se il clima sta cambiando </a:t>
            </a:r>
            <a:endParaRPr lang="it-IT" sz="2800" dirty="0"/>
          </a:p>
        </p:txBody>
      </p:sp>
      <p:sp>
        <p:nvSpPr>
          <p:cNvPr id="6758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6D5ED-4F8A-4F27-8776-61BF2B81769B}" type="slidenum">
              <a:rPr lang="it-IT" altLang="it-IT" smtClean="0"/>
              <a:pPr>
                <a:defRPr/>
              </a:pPr>
              <a:t>55</a:t>
            </a:fld>
            <a:endParaRPr lang="it-IT" altLang="it-IT"/>
          </a:p>
        </p:txBody>
      </p:sp>
      <p:pic>
        <p:nvPicPr>
          <p:cNvPr id="67589" name="Picture 5" descr="C:\DOWNLOAD\Climawe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contenuto 2"/>
          <p:cNvSpPr>
            <a:spLocks noGrp="1"/>
          </p:cNvSpPr>
          <p:nvPr>
            <p:ph sz="half" idx="1"/>
          </p:nvPr>
        </p:nvSpPr>
        <p:spPr>
          <a:xfrm>
            <a:off x="179388" y="549275"/>
            <a:ext cx="8713092" cy="5546725"/>
          </a:xfrm>
        </p:spPr>
        <p:txBody>
          <a:bodyPr/>
          <a:lstStyle/>
          <a:p>
            <a:pPr algn="ctr"/>
            <a:r>
              <a:rPr lang="it-IT" altLang="it-IT" sz="5400" dirty="0" smtClean="0"/>
              <a:t>Negli ultimi 150 anni la temperatura media della Terra è salita di </a:t>
            </a:r>
            <a:r>
              <a:rPr lang="it-IT" altLang="it-IT" sz="5400" dirty="0" smtClean="0">
                <a:solidFill>
                  <a:srgbClr val="FF0000"/>
                </a:solidFill>
              </a:rPr>
              <a:t>0,8 gradi </a:t>
            </a:r>
            <a:r>
              <a:rPr lang="it-IT" altLang="it-IT" sz="5400" dirty="0" smtClean="0"/>
              <a:t>da 13,8 a 14,6 C°</a:t>
            </a:r>
          </a:p>
          <a:p>
            <a:pPr algn="ctr"/>
            <a:r>
              <a:rPr lang="it-IT" altLang="it-IT" sz="5400" dirty="0" smtClean="0">
                <a:solidFill>
                  <a:srgbClr val="FFFF00"/>
                </a:solidFill>
              </a:rPr>
              <a:t>Così poco? </a:t>
            </a:r>
          </a:p>
          <a:p>
            <a:pPr algn="ctr"/>
            <a:r>
              <a:rPr lang="it-IT" altLang="it-IT" sz="5400" b="1" dirty="0" smtClean="0">
                <a:solidFill>
                  <a:srgbClr val="FF0000"/>
                </a:solidFill>
              </a:rPr>
              <a:t>Invece è tantissimo</a:t>
            </a:r>
            <a:endParaRPr lang="it-IT" altLang="it-IT" sz="54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DAA54-142E-4969-83DE-E352DCAB22EF}" type="slidenum">
              <a:rPr lang="it-IT" altLang="it-IT" smtClean="0"/>
              <a:pPr>
                <a:defRPr/>
              </a:pPr>
              <a:t>56</a:t>
            </a:fld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DAA54-142E-4969-83DE-E352DCAB22EF}" type="slidenum">
              <a:rPr lang="it-IT" altLang="it-IT" smtClean="0"/>
              <a:pPr>
                <a:defRPr/>
              </a:pPr>
              <a:t>57</a:t>
            </a:fld>
            <a:endParaRPr lang="it-IT" alt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743947" y="980728"/>
            <a:ext cx="42205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 smtClean="0"/>
              <a:t>AVETE VISTO</a:t>
            </a:r>
          </a:p>
          <a:p>
            <a:pPr algn="ctr"/>
            <a:r>
              <a:rPr lang="it-IT" altLang="it-IT" sz="2800" b="1" dirty="0" smtClean="0"/>
              <a:t> O </a:t>
            </a:r>
          </a:p>
          <a:p>
            <a:pPr algn="ctr"/>
            <a:r>
              <a:rPr lang="it-IT" altLang="it-IT" sz="2800" b="1" dirty="0" smtClean="0"/>
              <a:t>VISITATO UNA SERRA? </a:t>
            </a:r>
          </a:p>
          <a:p>
            <a:pPr algn="ctr"/>
            <a:endParaRPr lang="it-IT" altLang="it-IT" sz="2400" b="1" dirty="0" smtClean="0"/>
          </a:p>
          <a:p>
            <a:pPr algn="ctr"/>
            <a:endParaRPr lang="it-IT" altLang="it-IT" sz="2400" b="1" dirty="0" smtClean="0"/>
          </a:p>
          <a:p>
            <a:pPr algn="ctr"/>
            <a:endParaRPr lang="it-IT" altLang="it-IT" sz="2400" b="1" dirty="0"/>
          </a:p>
          <a:p>
            <a:pPr algn="ctr"/>
            <a:r>
              <a:rPr lang="it-IT" altLang="it-IT" sz="3200" b="1" dirty="0" smtClean="0"/>
              <a:t>COSA SUCCEDE IN UNA SERRA?</a:t>
            </a:r>
            <a:endParaRPr lang="it-IT" altLang="it-IT" sz="3200" b="1" dirty="0"/>
          </a:p>
        </p:txBody>
      </p:sp>
      <p:pic>
        <p:nvPicPr>
          <p:cNvPr id="40962" name="Picture 2" descr="C:\DOWNLOAD\serra-tropicale-museo-botanico-universita-p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16"/>
            <a:ext cx="4420419" cy="33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DOWNLOAD\tunnel-ser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2" y="3429000"/>
            <a:ext cx="4421213" cy="31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5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DAA54-142E-4969-83DE-E352DCAB22EF}" type="slidenum">
              <a:rPr lang="it-IT" altLang="it-IT" smtClean="0"/>
              <a:pPr>
                <a:defRPr/>
              </a:pPr>
              <a:t>58</a:t>
            </a:fld>
            <a:endParaRPr lang="it-IT" altLang="it-IT"/>
          </a:p>
        </p:txBody>
      </p:sp>
      <p:pic>
        <p:nvPicPr>
          <p:cNvPr id="39938" name="Picture 2" descr="C:\DOWNLOAD\effetto-serra-okpe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" y="12576"/>
            <a:ext cx="6513707" cy="6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544150" y="548680"/>
            <a:ext cx="24203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400" b="1" dirty="0" smtClean="0">
                <a:solidFill>
                  <a:srgbClr val="FFFF00"/>
                </a:solidFill>
              </a:rPr>
              <a:t>IL NOSTRO PIANETA TERRA E’ UNA GIGANTESCA SERRA</a:t>
            </a:r>
          </a:p>
          <a:p>
            <a:pPr algn="ctr"/>
            <a:endParaRPr lang="it-IT" altLang="it-IT" sz="2400" b="1" dirty="0" smtClean="0"/>
          </a:p>
          <a:p>
            <a:pPr algn="ctr"/>
            <a:r>
              <a:rPr lang="it-IT" altLang="it-IT" sz="2400" b="1" dirty="0" smtClean="0"/>
              <a:t>L’EFFETTO </a:t>
            </a:r>
            <a:r>
              <a:rPr lang="it-IT" altLang="it-IT" sz="2400" b="1" dirty="0"/>
              <a:t>SERRA E’ UN FATTO NATURALE, se non ci fosse la temperatura media </a:t>
            </a:r>
            <a:r>
              <a:rPr lang="it-IT" altLang="it-IT" sz="2400" b="1" dirty="0" smtClean="0"/>
              <a:t>sulla Terra sarebbe </a:t>
            </a:r>
            <a:r>
              <a:rPr lang="it-IT" altLang="it-IT" sz="2400" b="1" dirty="0"/>
              <a:t>di -18C°</a:t>
            </a:r>
          </a:p>
        </p:txBody>
      </p:sp>
    </p:spTree>
    <p:extLst>
      <p:ext uri="{BB962C8B-B14F-4D97-AF65-F5344CB8AC3E}">
        <p14:creationId xmlns:p14="http://schemas.microsoft.com/office/powerpoint/2010/main" val="4538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013"/>
          </a:xfrm>
        </p:spPr>
        <p:txBody>
          <a:bodyPr/>
          <a:lstStyle/>
          <a:p>
            <a:pPr>
              <a:defRPr/>
            </a:pPr>
            <a:r>
              <a:rPr lang="it-IT" sz="2800" b="1" dirty="0" smtClean="0">
                <a:solidFill>
                  <a:srgbClr val="FFFF00"/>
                </a:solidFill>
              </a:rPr>
              <a:t>COLPEVOLE è la CO2 ANIDRIDE CARBONICA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5059" name="Segnaposto contenuto 2"/>
          <p:cNvSpPr>
            <a:spLocks noGrp="1"/>
          </p:cNvSpPr>
          <p:nvPr>
            <p:ph idx="1"/>
          </p:nvPr>
        </p:nvSpPr>
        <p:spPr>
          <a:xfrm>
            <a:off x="0" y="908050"/>
            <a:ext cx="9144000" cy="57610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</a:rPr>
              <a:t>ANIDRICHE CARBONICA DI DUE TIPI:</a:t>
            </a:r>
          </a:p>
          <a:p>
            <a:pPr>
              <a:buFontTx/>
              <a:buChar char="-"/>
              <a:defRPr/>
            </a:pPr>
            <a:r>
              <a:rPr lang="it-IT" altLang="it-IT" b="1" dirty="0" smtClean="0"/>
              <a:t>QUELLA NATURALE GENERATA DA OCEANI ANIMALI PIANTE MINERALI VULCANI</a:t>
            </a:r>
          </a:p>
          <a:p>
            <a:pPr>
              <a:buFontTx/>
              <a:buChar char="-"/>
              <a:defRPr/>
            </a:pPr>
            <a:endParaRPr lang="it-IT" altLang="it-IT" b="1" dirty="0"/>
          </a:p>
          <a:p>
            <a:pPr>
              <a:buFontTx/>
              <a:buChar char="-"/>
              <a:defRPr/>
            </a:pPr>
            <a:r>
              <a:rPr lang="it-IT" altLang="it-IT" b="1" dirty="0" smtClean="0"/>
              <a:t>QUELLA </a:t>
            </a:r>
            <a:r>
              <a:rPr lang="it-IT" altLang="it-IT" b="1" dirty="0" smtClean="0">
                <a:solidFill>
                  <a:srgbClr val="FF0000"/>
                </a:solidFill>
              </a:rPr>
              <a:t>NON NATURALE </a:t>
            </a:r>
            <a:r>
              <a:rPr lang="it-IT" altLang="it-IT" b="1" dirty="0" smtClean="0"/>
              <a:t>GENERATA DALL’UOMO QUANDO BRUCIA COMBUSTIBILI FOSSILI COME LEGNO, CARBONE, METANO E PETROLIO (gasolio benzina) – TROPPA CO2</a:t>
            </a:r>
          </a:p>
          <a:p>
            <a:pPr>
              <a:buFontTx/>
              <a:buChar char="-"/>
              <a:defRPr/>
            </a:pPr>
            <a:endParaRPr lang="it-IT" altLang="it-IT" dirty="0"/>
          </a:p>
          <a:p>
            <a:pPr marL="0" indent="0">
              <a:buFontTx/>
              <a:buNone/>
              <a:defRPr/>
            </a:pPr>
            <a:endParaRPr lang="it-IT" alt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7B809-F535-4732-B6BD-F473FDC5FFBC}" type="slidenum">
              <a:rPr lang="it-IT" altLang="it-IT" smtClean="0"/>
              <a:pPr>
                <a:defRPr/>
              </a:pPr>
              <a:t>59</a:t>
            </a:fld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sz="quarter"/>
          </p:nvPr>
        </p:nvSpPr>
        <p:spPr>
          <a:xfrm>
            <a:off x="2051720" y="1447800"/>
            <a:ext cx="6635080" cy="1736725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PROTEZIONE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CIVILE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sz="quarter" idx="1"/>
          </p:nvPr>
        </p:nvSpPr>
        <p:spPr>
          <a:xfrm>
            <a:off x="2483768" y="34290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Nascita della Protezione Civile</a:t>
            </a:r>
          </a:p>
          <a:p>
            <a:pPr>
              <a:defRPr/>
            </a:pPr>
            <a:r>
              <a:rPr lang="it-IT" dirty="0" smtClean="0"/>
              <a:t> in Italia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CDAC8A-8F47-4158-A000-ED060591393C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  <p:pic>
        <p:nvPicPr>
          <p:cNvPr id="5" name="Picture 2" descr="C:\OSVALDO\Jeraci _ALPINI\Ana Ass Naz Alpini\ANA PC\Scuole\Varie foto\Pennetta_Alp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4" y="1988839"/>
            <a:ext cx="2047800" cy="445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39750" y="2708275"/>
            <a:ext cx="7772400" cy="1362075"/>
          </a:xfrm>
        </p:spPr>
        <p:txBody>
          <a:bodyPr/>
          <a:lstStyle/>
          <a:p>
            <a:pPr algn="ctr">
              <a:defRPr/>
            </a:pPr>
            <a:r>
              <a:rPr lang="it-IT" dirty="0" smtClean="0"/>
              <a:t>CHE COSA </a:t>
            </a:r>
            <a:r>
              <a:rPr lang="it-IT" dirty="0"/>
              <a:t>SUCCEDERA’ se non cambiamo</a:t>
            </a:r>
          </a:p>
        </p:txBody>
      </p:sp>
      <p:sp>
        <p:nvSpPr>
          <p:cNvPr id="75779" name="Segnaposto testo 5"/>
          <p:cNvSpPr>
            <a:spLocks noGrp="1"/>
          </p:cNvSpPr>
          <p:nvPr>
            <p:ph type="body" idx="1"/>
          </p:nvPr>
        </p:nvSpPr>
        <p:spPr>
          <a:xfrm>
            <a:off x="755650" y="765175"/>
            <a:ext cx="7772400" cy="1500188"/>
          </a:xfrm>
        </p:spPr>
        <p:txBody>
          <a:bodyPr/>
          <a:lstStyle/>
          <a:p>
            <a:pPr algn="ctr"/>
            <a:r>
              <a:rPr lang="it-IT" altLang="it-IT" sz="3200" smtClean="0"/>
              <a:t>OGGI CHE COSA STA ACCADENDO?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186DD-2269-45FD-B9D8-979E3B8A4B28}" type="slidenum">
              <a:rPr lang="it-IT" altLang="it-IT" smtClean="0"/>
              <a:pPr>
                <a:defRPr/>
              </a:pPr>
              <a:t>60</a:t>
            </a:fld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8775"/>
            <a:ext cx="9090025" cy="3168650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D894A-0384-46B0-8F0E-EA502625FE0E}" type="slidenum">
              <a:rPr lang="it-IT" altLang="it-IT" smtClean="0"/>
              <a:pPr>
                <a:defRPr/>
              </a:pPr>
              <a:t>61</a:t>
            </a:fld>
            <a:endParaRPr lang="it-IT" altLang="it-IT"/>
          </a:p>
        </p:txBody>
      </p:sp>
      <p:sp>
        <p:nvSpPr>
          <p:cNvPr id="76804" name="CasellaDiTesto 5"/>
          <p:cNvSpPr txBox="1">
            <a:spLocks noChangeArrowheads="1"/>
          </p:cNvSpPr>
          <p:nvPr/>
        </p:nvSpPr>
        <p:spPr bwMode="auto">
          <a:xfrm>
            <a:off x="107950" y="5084763"/>
            <a:ext cx="90360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rgbClr val="FFFF00"/>
                </a:solidFill>
              </a:rPr>
              <a:t>RITIRO DEI GHIACCIAI – ESEMPIO DOLOMITI MARMOLADA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"/>
            <a:ext cx="6080125" cy="6838950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1D341-4621-4C6B-8272-C44732A0D297}" type="slidenum">
              <a:rPr lang="it-IT" altLang="it-IT" smtClean="0"/>
              <a:pPr>
                <a:defRPr/>
              </a:pPr>
              <a:t>62</a:t>
            </a:fld>
            <a:endParaRPr lang="it-IT" altLang="it-IT"/>
          </a:p>
        </p:txBody>
      </p:sp>
      <p:sp>
        <p:nvSpPr>
          <p:cNvPr id="77828" name="CasellaDiTesto 5"/>
          <p:cNvSpPr txBox="1">
            <a:spLocks noChangeArrowheads="1"/>
          </p:cNvSpPr>
          <p:nvPr/>
        </p:nvSpPr>
        <p:spPr bwMode="auto">
          <a:xfrm>
            <a:off x="5148263" y="2060575"/>
            <a:ext cx="38163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b="1" dirty="0">
                <a:solidFill>
                  <a:srgbClr val="FFFF00"/>
                </a:solidFill>
              </a:rPr>
              <a:t>SCIOGLIMENTO DEI GHIACCIAI ARTICI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7E48A-A1CB-4C29-AED5-0D0F7D5406C1}" type="slidenum">
              <a:rPr lang="it-IT" altLang="it-IT" smtClean="0"/>
              <a:pPr>
                <a:defRPr/>
              </a:pPr>
              <a:t>63</a:t>
            </a:fld>
            <a:endParaRPr lang="it-IT" altLang="it-IT"/>
          </a:p>
        </p:txBody>
      </p:sp>
      <p:pic>
        <p:nvPicPr>
          <p:cNvPr id="7885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1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CasellaDiTesto 4"/>
          <p:cNvSpPr txBox="1">
            <a:spLocks noChangeArrowheads="1"/>
          </p:cNvSpPr>
          <p:nvPr/>
        </p:nvSpPr>
        <p:spPr bwMode="auto">
          <a:xfrm>
            <a:off x="107950" y="6053138"/>
            <a:ext cx="8928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rgbClr val="FFFF00"/>
                </a:solidFill>
              </a:rPr>
              <a:t>ALLUVIONI (</a:t>
            </a:r>
            <a:r>
              <a:rPr lang="it-IT" altLang="it-IT" sz="2400" b="1" dirty="0" err="1">
                <a:solidFill>
                  <a:srgbClr val="FFFF00"/>
                </a:solidFill>
              </a:rPr>
              <a:t>acqua+materiali</a:t>
            </a:r>
            <a:r>
              <a:rPr lang="it-IT" altLang="it-IT" sz="2400" b="1" dirty="0">
                <a:solidFill>
                  <a:srgbClr val="FFFF00"/>
                </a:solidFill>
              </a:rPr>
              <a:t>) E INONDAZIONI (solo acqua)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C55AE-42CA-47A4-BD22-B0049FC5F419}" type="slidenum">
              <a:rPr lang="it-IT" altLang="it-IT" smtClean="0"/>
              <a:pPr>
                <a:defRPr/>
              </a:pPr>
              <a:t>64</a:t>
            </a:fld>
            <a:endParaRPr lang="it-IT" altLang="it-IT"/>
          </a:p>
        </p:txBody>
      </p:sp>
      <p:pic>
        <p:nvPicPr>
          <p:cNvPr id="7987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CasellaDiTesto 3"/>
          <p:cNvSpPr txBox="1">
            <a:spLocks noChangeArrowheads="1"/>
          </p:cNvSpPr>
          <p:nvPr/>
        </p:nvSpPr>
        <p:spPr bwMode="auto">
          <a:xfrm>
            <a:off x="827088" y="4797425"/>
            <a:ext cx="676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FFFF00"/>
                </a:solidFill>
              </a:rPr>
              <a:t>PIOGGIE ALLUVIONALI E FRANE</a:t>
            </a:r>
          </a:p>
        </p:txBody>
      </p:sp>
      <p:sp>
        <p:nvSpPr>
          <p:cNvPr id="79877" name="CasellaDiTesto 4"/>
          <p:cNvSpPr txBox="1">
            <a:spLocks noChangeArrowheads="1"/>
          </p:cNvSpPr>
          <p:nvPr/>
        </p:nvSpPr>
        <p:spPr bwMode="auto">
          <a:xfrm>
            <a:off x="2195513" y="260350"/>
            <a:ext cx="2376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SUD AMERICA COLOMBIA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E0BE18-F062-4AFD-9700-E58A7D4B921E}" type="slidenum">
              <a:rPr lang="it-IT" altLang="it-IT" smtClean="0"/>
              <a:pPr>
                <a:defRPr/>
              </a:pPr>
              <a:t>65</a:t>
            </a:fld>
            <a:endParaRPr lang="it-IT" altLang="it-IT"/>
          </a:p>
        </p:txBody>
      </p:sp>
      <p:pic>
        <p:nvPicPr>
          <p:cNvPr id="8089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91440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CasellaDiTesto 3"/>
          <p:cNvSpPr txBox="1">
            <a:spLocks noChangeArrowheads="1"/>
          </p:cNvSpPr>
          <p:nvPr/>
        </p:nvSpPr>
        <p:spPr bwMode="auto">
          <a:xfrm>
            <a:off x="1258888" y="260350"/>
            <a:ext cx="6626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b="1" dirty="0">
                <a:solidFill>
                  <a:srgbClr val="FFFF00"/>
                </a:solidFill>
              </a:rPr>
              <a:t>EROSIONE DELLE SPIAGGIE</a:t>
            </a:r>
          </a:p>
        </p:txBody>
      </p:sp>
      <p:sp>
        <p:nvSpPr>
          <p:cNvPr id="80901" name="CasellaDiTesto 4"/>
          <p:cNvSpPr txBox="1">
            <a:spLocks noChangeArrowheads="1"/>
          </p:cNvSpPr>
          <p:nvPr/>
        </p:nvSpPr>
        <p:spPr bwMode="auto">
          <a:xfrm>
            <a:off x="3995738" y="5013325"/>
            <a:ext cx="108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SICILIA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7B1C9-4F72-420E-BE8D-FCECD9D866E8}" type="slidenum">
              <a:rPr lang="it-IT" altLang="it-IT" smtClean="0"/>
              <a:pPr>
                <a:defRPr/>
              </a:pPr>
              <a:t>66</a:t>
            </a:fld>
            <a:endParaRPr lang="it-IT" altLang="it-IT"/>
          </a:p>
        </p:txBody>
      </p:sp>
      <p:pic>
        <p:nvPicPr>
          <p:cNvPr id="8192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CasellaDiTesto 3"/>
          <p:cNvSpPr txBox="1">
            <a:spLocks noChangeArrowheads="1"/>
          </p:cNvSpPr>
          <p:nvPr/>
        </p:nvSpPr>
        <p:spPr bwMode="auto">
          <a:xfrm>
            <a:off x="395288" y="188913"/>
            <a:ext cx="8424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rgbClr val="FFFF00"/>
                </a:solidFill>
              </a:rPr>
              <a:t>MANCANZA D’ACQUA E SICCITA</a:t>
            </a:r>
            <a:r>
              <a:rPr lang="it-IT" altLang="it-IT" sz="2400" dirty="0">
                <a:solidFill>
                  <a:srgbClr val="FFFF00"/>
                </a:solidFill>
              </a:rPr>
              <a:t>’</a:t>
            </a:r>
          </a:p>
        </p:txBody>
      </p:sp>
      <p:sp>
        <p:nvSpPr>
          <p:cNvPr id="81925" name="CasellaDiTesto 4"/>
          <p:cNvSpPr txBox="1">
            <a:spLocks noChangeArrowheads="1"/>
          </p:cNvSpPr>
          <p:nvPr/>
        </p:nvSpPr>
        <p:spPr bwMode="auto">
          <a:xfrm>
            <a:off x="827584" y="1268760"/>
            <a:ext cx="698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chemeClr val="accent4">
                    <a:lumMod val="10000"/>
                  </a:schemeClr>
                </a:solidFill>
              </a:rPr>
              <a:t>CAMPAGNE IN EMILIA ROMAGNA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D9BBE-1CA0-4C26-86D2-3A578D05AEFC}" type="slidenum">
              <a:rPr lang="it-IT" altLang="it-IT" smtClean="0"/>
              <a:pPr>
                <a:defRPr/>
              </a:pPr>
              <a:t>67</a:t>
            </a:fld>
            <a:endParaRPr lang="it-IT" altLang="it-IT"/>
          </a:p>
        </p:txBody>
      </p:sp>
      <p:sp>
        <p:nvSpPr>
          <p:cNvPr id="82947" name="CasellaDiTesto 3"/>
          <p:cNvSpPr txBox="1">
            <a:spLocks noChangeArrowheads="1"/>
          </p:cNvSpPr>
          <p:nvPr/>
        </p:nvSpPr>
        <p:spPr bwMode="auto">
          <a:xfrm>
            <a:off x="955675" y="5157788"/>
            <a:ext cx="7200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5400" b="1" dirty="0">
                <a:solidFill>
                  <a:srgbClr val="FFFF00"/>
                </a:solidFill>
              </a:rPr>
              <a:t>DESERTIFICAZIONE</a:t>
            </a:r>
          </a:p>
        </p:txBody>
      </p:sp>
      <p:pic>
        <p:nvPicPr>
          <p:cNvPr id="82948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33375"/>
            <a:ext cx="911542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CasellaDiTesto 5"/>
          <p:cNvSpPr txBox="1">
            <a:spLocks noChangeArrowheads="1"/>
          </p:cNvSpPr>
          <p:nvPr/>
        </p:nvSpPr>
        <p:spPr bwMode="auto">
          <a:xfrm>
            <a:off x="7164388" y="476250"/>
            <a:ext cx="99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/>
              <a:t>SICILIA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F9D16-2B57-4829-A3F4-F0D57C2256F2}" type="slidenum">
              <a:rPr lang="it-IT" altLang="it-IT" smtClean="0"/>
              <a:pPr>
                <a:defRPr/>
              </a:pPr>
              <a:t>68</a:t>
            </a:fld>
            <a:endParaRPr lang="it-IT" altLang="it-IT"/>
          </a:p>
        </p:txBody>
      </p:sp>
      <p:pic>
        <p:nvPicPr>
          <p:cNvPr id="83971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50673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1427163"/>
            <a:ext cx="58959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076700"/>
            <a:ext cx="44418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CasellaDiTesto 8"/>
          <p:cNvSpPr txBox="1">
            <a:spLocks noChangeArrowheads="1"/>
          </p:cNvSpPr>
          <p:nvPr/>
        </p:nvSpPr>
        <p:spPr bwMode="auto">
          <a:xfrm>
            <a:off x="5364163" y="260350"/>
            <a:ext cx="26638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rgbClr val="FFFF00"/>
                </a:solidFill>
              </a:rPr>
              <a:t>VENTI SEMPRE PIU’ FORTI</a:t>
            </a:r>
          </a:p>
        </p:txBody>
      </p:sp>
      <p:sp>
        <p:nvSpPr>
          <p:cNvPr id="83975" name="CasellaDiTesto 9"/>
          <p:cNvSpPr txBox="1">
            <a:spLocks noChangeArrowheads="1"/>
          </p:cNvSpPr>
          <p:nvPr/>
        </p:nvSpPr>
        <p:spPr bwMode="auto">
          <a:xfrm>
            <a:off x="4787900" y="5229225"/>
            <a:ext cx="3600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rgbClr val="FFFF00"/>
                </a:solidFill>
              </a:rPr>
              <a:t>TEMPESTE SEMPRE PIU’ FORTI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FD044-07DE-4941-8835-D34ACF9CAC78}" type="slidenum">
              <a:rPr lang="it-IT" altLang="it-IT" smtClean="0"/>
              <a:pPr>
                <a:defRPr/>
              </a:pPr>
              <a:t>69</a:t>
            </a:fld>
            <a:endParaRPr lang="it-IT" altLang="it-IT"/>
          </a:p>
        </p:txBody>
      </p:sp>
      <p:pic>
        <p:nvPicPr>
          <p:cNvPr id="8601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3606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CasellaDiTesto 3"/>
          <p:cNvSpPr txBox="1">
            <a:spLocks noChangeArrowheads="1"/>
          </p:cNvSpPr>
          <p:nvPr/>
        </p:nvSpPr>
        <p:spPr bwMode="auto">
          <a:xfrm>
            <a:off x="395288" y="188913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b="1" dirty="0">
                <a:solidFill>
                  <a:srgbClr val="FFFF00"/>
                </a:solidFill>
              </a:rPr>
              <a:t>ESTINZIONI DI ALCUNE SPECIE ANIMALI E VEGETALI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PROTEZIONE CIVILE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it-IT" sz="5400" b="1" dirty="0" smtClean="0"/>
              <a:t>PRENDETE NOTA DI UNA PAROLA </a:t>
            </a:r>
            <a:r>
              <a:rPr lang="it-IT" sz="5400" b="1" dirty="0"/>
              <a:t>D</a:t>
            </a:r>
            <a:r>
              <a:rPr lang="it-IT" sz="5400" b="1" dirty="0" smtClean="0"/>
              <a:t>EL VIDEO CHE PIU’……….</a:t>
            </a:r>
          </a:p>
          <a:p>
            <a:pPr marL="0" indent="0" algn="ctr">
              <a:buNone/>
            </a:pPr>
            <a:endParaRPr lang="it-IT" sz="5400" b="1" dirty="0"/>
          </a:p>
          <a:p>
            <a:pPr marL="0" indent="0" algn="ctr">
              <a:buNone/>
            </a:pPr>
            <a:r>
              <a:rPr lang="it-IT" sz="5400" b="1" dirty="0" smtClean="0">
                <a:solidFill>
                  <a:srgbClr val="FFFF00"/>
                </a:solidFill>
              </a:rPr>
              <a:t>Una parola per ogni studente</a:t>
            </a:r>
            <a:endParaRPr lang="it-IT" sz="5400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40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9776"/>
            <a:ext cx="8892480" cy="494928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CIBO E FAME NEL MONDO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70</a:t>
            </a:fld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31846" y="1412776"/>
            <a:ext cx="89289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OGGI BUTTIAMO VIA IL 60% DEL CIBO CHE COLTIVIAMO-RACCOGLIAMO-CUCINIAMO.</a:t>
            </a:r>
          </a:p>
          <a:p>
            <a:pPr algn="ctr"/>
            <a:endParaRPr lang="it-IT" sz="2400" b="1" dirty="0" smtClean="0"/>
          </a:p>
          <a:p>
            <a:pPr algn="ctr"/>
            <a:r>
              <a:rPr lang="it-IT" sz="2800" b="1" dirty="0" smtClean="0">
                <a:solidFill>
                  <a:srgbClr val="FFFF00"/>
                </a:solidFill>
              </a:rPr>
              <a:t>OGNI GIORNO AL MATTINO COMPRIAMO 10 PANINI </a:t>
            </a:r>
          </a:p>
          <a:p>
            <a:pPr algn="ctr"/>
            <a:r>
              <a:rPr lang="it-IT" sz="2800" b="1" dirty="0" smtClean="0">
                <a:solidFill>
                  <a:srgbClr val="FFFF00"/>
                </a:solidFill>
              </a:rPr>
              <a:t>E ALLA SERA 6 LI BUTTIAMO VIA. </a:t>
            </a:r>
          </a:p>
          <a:p>
            <a:endParaRPr lang="it-IT" sz="2000" dirty="0" smtClean="0"/>
          </a:p>
        </p:txBody>
      </p:sp>
      <p:sp>
        <p:nvSpPr>
          <p:cNvPr id="7" name="Rettangolo 6"/>
          <p:cNvSpPr/>
          <p:nvPr/>
        </p:nvSpPr>
        <p:spPr>
          <a:xfrm>
            <a:off x="32024" y="4221088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821 </a:t>
            </a:r>
            <a:r>
              <a:rPr lang="it-IT" sz="2800" b="1" dirty="0">
                <a:solidFill>
                  <a:srgbClr val="FF0000"/>
                </a:solidFill>
              </a:rPr>
              <a:t>milioni di persone oggi soffrono la fame, secondo i dati raccolti dallo “Stato della Sicurezza Alimentare e della Nutrizione nel mondo 2018”, il rapporto annuale pubblicato </a:t>
            </a:r>
            <a:r>
              <a:rPr lang="it-IT" sz="2800" b="1" dirty="0" smtClean="0">
                <a:solidFill>
                  <a:srgbClr val="FF0000"/>
                </a:solidFill>
              </a:rPr>
              <a:t>dalle </a:t>
            </a:r>
            <a:r>
              <a:rPr lang="it-IT" sz="2800" b="1" dirty="0">
                <a:solidFill>
                  <a:srgbClr val="FF0000"/>
                </a:solidFill>
              </a:rPr>
              <a:t>Nazioni </a:t>
            </a:r>
            <a:r>
              <a:rPr lang="it-IT" sz="2800" b="1" dirty="0" smtClean="0">
                <a:solidFill>
                  <a:srgbClr val="FF0000"/>
                </a:solidFill>
              </a:rPr>
              <a:t>Unite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</a:rPr>
              <a:t>ONU.</a:t>
            </a:r>
          </a:p>
          <a:p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6855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96744"/>
          </a:xfrm>
        </p:spPr>
        <p:txBody>
          <a:bodyPr/>
          <a:lstStyle/>
          <a:p>
            <a:r>
              <a:rPr lang="it-IT" sz="7200" b="1" dirty="0" smtClean="0">
                <a:solidFill>
                  <a:srgbClr val="FFFF00"/>
                </a:solidFill>
              </a:rPr>
              <a:t>ISOLA </a:t>
            </a:r>
            <a:br>
              <a:rPr lang="it-IT" sz="7200" b="1" dirty="0" smtClean="0">
                <a:solidFill>
                  <a:srgbClr val="FFFF00"/>
                </a:solidFill>
              </a:rPr>
            </a:br>
            <a:r>
              <a:rPr lang="it-IT" sz="7200" b="1" dirty="0" smtClean="0">
                <a:solidFill>
                  <a:srgbClr val="FFFF00"/>
                </a:solidFill>
              </a:rPr>
              <a:t>DI </a:t>
            </a:r>
            <a:br>
              <a:rPr lang="it-IT" sz="7200" b="1" dirty="0" smtClean="0">
                <a:solidFill>
                  <a:srgbClr val="FFFF00"/>
                </a:solidFill>
              </a:rPr>
            </a:br>
            <a:r>
              <a:rPr lang="it-IT" sz="7200" b="1" dirty="0" smtClean="0">
                <a:solidFill>
                  <a:srgbClr val="FFFF00"/>
                </a:solidFill>
              </a:rPr>
              <a:t>PLASTICA ??????????????</a:t>
            </a:r>
            <a:endParaRPr lang="it-IT" sz="7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71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02366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6506" y="228600"/>
            <a:ext cx="2847494" cy="2048272"/>
          </a:xfrm>
        </p:spPr>
        <p:txBody>
          <a:bodyPr/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ISOLA DI PLASTICA</a:t>
            </a:r>
            <a:br>
              <a:rPr lang="it-IT" sz="2800" b="1" dirty="0" smtClean="0">
                <a:solidFill>
                  <a:srgbClr val="FFFF00"/>
                </a:solidFill>
              </a:rPr>
            </a:br>
            <a:r>
              <a:rPr lang="it-IT" sz="2800" b="1" dirty="0" smtClean="0">
                <a:solidFill>
                  <a:srgbClr val="FFFF00"/>
                </a:solidFill>
              </a:rPr>
              <a:t>grande come 3 volte la Francia</a:t>
            </a: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72</a:t>
            </a:fld>
            <a:endParaRPr lang="it-IT" altLang="it-IT"/>
          </a:p>
        </p:txBody>
      </p:sp>
      <p:pic>
        <p:nvPicPr>
          <p:cNvPr id="36866" name="Picture 2" descr="C:\OSVALDO\Temp ANA\cq5dam.web.738.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54" y="2276872"/>
            <a:ext cx="5013746" cy="31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OSVALDO\Temp ANA\earth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" y="0"/>
            <a:ext cx="5426089" cy="29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OSVALDO\Temp ANA\isola-di-plastica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" y="3140968"/>
            <a:ext cx="4794438" cy="34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1102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24136"/>
          </a:xfrm>
        </p:spPr>
        <p:txBody>
          <a:bodyPr/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ISOLA DI PLASTICA</a:t>
            </a:r>
            <a:br>
              <a:rPr lang="it-IT" sz="2800" b="1" dirty="0" smtClean="0">
                <a:solidFill>
                  <a:srgbClr val="FFFF00"/>
                </a:solidFill>
              </a:rPr>
            </a:br>
            <a:r>
              <a:rPr lang="it-IT" sz="2800" b="1" dirty="0" smtClean="0">
                <a:solidFill>
                  <a:srgbClr val="FFFF00"/>
                </a:solidFill>
              </a:rPr>
              <a:t>grande come 3 volte la Francia</a:t>
            </a: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73</a:t>
            </a:fld>
            <a:endParaRPr lang="it-IT" altLang="it-IT"/>
          </a:p>
        </p:txBody>
      </p:sp>
      <p:pic>
        <p:nvPicPr>
          <p:cNvPr id="3" name="IsolaPlasticaPacifico20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0890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928592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BIODEGRADABILITA’</a:t>
            </a:r>
            <a:br>
              <a:rPr lang="it-IT" b="1" dirty="0" smtClean="0">
                <a:solidFill>
                  <a:srgbClr val="FFFF00"/>
                </a:solidFill>
              </a:rPr>
            </a:br>
            <a:r>
              <a:rPr lang="it-IT" b="1" dirty="0">
                <a:solidFill>
                  <a:srgbClr val="FFFF00"/>
                </a:solidFill>
              </a:rPr>
              <a:t/>
            </a:r>
            <a:br>
              <a:rPr lang="it-IT" b="1" dirty="0">
                <a:solidFill>
                  <a:srgbClr val="FFFF00"/>
                </a:solidFill>
              </a:rPr>
            </a:br>
            <a:r>
              <a:rPr lang="it-IT" b="1" dirty="0" smtClean="0">
                <a:solidFill>
                  <a:srgbClr val="FFFF00"/>
                </a:solidFill>
              </a:rPr>
              <a:t>?????????????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74</a:t>
            </a:fld>
            <a:endParaRPr lang="it-IT" altLang="it-IT"/>
          </a:p>
        </p:txBody>
      </p:sp>
      <p:pic>
        <p:nvPicPr>
          <p:cNvPr id="37890" name="Picture 2" descr="C:\OSVALDO\Temp ANA\biodegradabile-1138x4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7344816" cy="290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3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3848" y="269776"/>
            <a:ext cx="5688632" cy="494928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/>
            </a:r>
            <a:br>
              <a:rPr lang="it-IT" b="1" dirty="0" smtClean="0">
                <a:solidFill>
                  <a:srgbClr val="FFFF00"/>
                </a:solidFill>
              </a:rPr>
            </a:br>
            <a:r>
              <a:rPr lang="it-IT" b="1" dirty="0" smtClean="0">
                <a:solidFill>
                  <a:srgbClr val="FFFF00"/>
                </a:solidFill>
              </a:rPr>
              <a:t>BATTERI</a:t>
            </a:r>
            <a:br>
              <a:rPr lang="it-IT" b="1" dirty="0" smtClean="0">
                <a:solidFill>
                  <a:srgbClr val="FFFF00"/>
                </a:solidFill>
              </a:rPr>
            </a:b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75</a:t>
            </a:fld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31846" y="1412776"/>
            <a:ext cx="89289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Termine indicante </a:t>
            </a:r>
            <a:r>
              <a:rPr lang="it-IT" sz="2000" b="1" dirty="0"/>
              <a:t>i microrganismi unicellulari ( unicellulare è un organismo che svolge tutte le funzioni vitali in una sola cellula)</a:t>
            </a:r>
            <a:r>
              <a:rPr lang="it-IT" sz="2000" dirty="0"/>
              <a:t>. Hanno dimensioni microscopiche.</a:t>
            </a:r>
          </a:p>
          <a:p>
            <a:endParaRPr lang="it-IT" sz="2000" dirty="0" smtClean="0"/>
          </a:p>
          <a:p>
            <a:r>
              <a:rPr lang="it-IT" sz="2000" dirty="0" smtClean="0"/>
              <a:t>Date </a:t>
            </a:r>
            <a:r>
              <a:rPr lang="it-IT" sz="2000" dirty="0"/>
              <a:t>le loro dimensioni microscopiche e le ridotte esigenze alimentari, i batteri sono presenti ovunque: nell’aria, nell’acqua, nel suolo, nel corpo dell’uomo, degli animali e delle piante. </a:t>
            </a:r>
          </a:p>
          <a:p>
            <a:pPr algn="ctr"/>
            <a:r>
              <a:rPr lang="it-IT" sz="2000" b="1" dirty="0">
                <a:solidFill>
                  <a:srgbClr val="00D223"/>
                </a:solidFill>
              </a:rPr>
              <a:t>I </a:t>
            </a:r>
            <a:r>
              <a:rPr lang="it-IT" sz="2000" b="1" dirty="0" smtClean="0">
                <a:solidFill>
                  <a:srgbClr val="00D223"/>
                </a:solidFill>
              </a:rPr>
              <a:t>batteri BUONI</a:t>
            </a:r>
            <a:endParaRPr lang="it-IT" sz="2000" b="1" dirty="0">
              <a:solidFill>
                <a:srgbClr val="00D223"/>
              </a:solidFill>
            </a:endParaRPr>
          </a:p>
          <a:p>
            <a:r>
              <a:rPr lang="it-IT" sz="2000" dirty="0"/>
              <a:t>La loro presenza però è maggiore dove esistono sostanze organiche da demolire, da cui rimettono in libertà gli elementi costitutivi (carbonio, azoto, idrogeno, ossigeno, zolfo ecc.): ad essi si devono infatti i processi di fermentazione e di putrefazione che avvengono in natura. </a:t>
            </a:r>
          </a:p>
          <a:p>
            <a:r>
              <a:rPr lang="it-IT" sz="2000" dirty="0"/>
              <a:t>Questa particolare attività batterica è sfruttata industrialmente dall’uomo, per esempio nella fermentazione acetica o nella sintesi di vitamine e antibiotici</a:t>
            </a:r>
            <a:r>
              <a:rPr lang="it-IT" sz="2000" dirty="0" smtClean="0"/>
              <a:t>.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I batteri CATTIVI</a:t>
            </a:r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dirty="0"/>
              <a:t>I cattivi batteri siano causa di gravi malattie anche per l’uomo (tifo, colera, tetano, tubercolosi, lebbra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6" name="Picture 2" descr="Risultati immagini per batte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83" y="116632"/>
            <a:ext cx="205486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4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76</a:t>
            </a:fld>
            <a:endParaRPr lang="it-IT" altLang="it-IT"/>
          </a:p>
        </p:txBody>
      </p:sp>
      <p:pic>
        <p:nvPicPr>
          <p:cNvPr id="5" name="Picture 2" descr="Risultati immagini per batte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" y="764703"/>
            <a:ext cx="9124574" cy="57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616530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i batteri sono presenti ovunque: nell’aria, nell’acqua, nel suolo, nel corpo dell’uomo, degli animali e delle piante.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39152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136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BIODEGRADABILITA’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77</a:t>
            </a:fld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96563" y="980728"/>
            <a:ext cx="892899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B050"/>
                </a:solidFill>
              </a:rPr>
              <a:t>Materiali biodegradabili</a:t>
            </a:r>
            <a:endParaRPr lang="it-IT" sz="2000" dirty="0">
              <a:solidFill>
                <a:srgbClr val="00B050"/>
              </a:solidFill>
            </a:endParaRPr>
          </a:p>
          <a:p>
            <a:r>
              <a:rPr lang="it-IT" sz="2000" dirty="0"/>
              <a:t>Perché un composto possa essere considerato "biodegradabile" è necessario che in natura esista </a:t>
            </a:r>
            <a:r>
              <a:rPr lang="it-IT" sz="2000" b="1" dirty="0">
                <a:solidFill>
                  <a:srgbClr val="00B050"/>
                </a:solidFill>
              </a:rPr>
              <a:t>un batterio in grado di decomporre il materiale</a:t>
            </a:r>
            <a:r>
              <a:rPr lang="it-IT" sz="2000" dirty="0"/>
              <a:t>, dopodiché l'elemento viene assorbito completamente nel terreno.</a:t>
            </a:r>
          </a:p>
          <a:p>
            <a:r>
              <a:rPr lang="it-IT" sz="2000" dirty="0"/>
              <a:t>I materiali organici di origine naturale sono in genere facilmente più biodegradabili rispetto ai materiali di origine sintetica.</a:t>
            </a:r>
          </a:p>
          <a:p>
            <a:r>
              <a:rPr lang="it-IT" sz="2000" dirty="0"/>
              <a:t>Per esempio la carta ha un ciclo di decomposizione che va da 3 settimane a un anno.</a:t>
            </a:r>
          </a:p>
          <a:p>
            <a:r>
              <a:rPr lang="it-IT" sz="2000" dirty="0"/>
              <a:t> 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Materiali non </a:t>
            </a:r>
            <a:r>
              <a:rPr lang="it-IT" sz="2000" b="1" dirty="0" smtClean="0">
                <a:solidFill>
                  <a:srgbClr val="FF0000"/>
                </a:solidFill>
              </a:rPr>
              <a:t>biodegradabili INQUINANTI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b="1" dirty="0"/>
              <a:t>Un materiale "non biodegradabile" non viene assorbito dal terreno e la sua natura chimica rimane immutata nel tempo. In genere tali materiali hanno un impatto ambientale negativo ovvero sono considerati inquinanti.</a:t>
            </a:r>
          </a:p>
          <a:p>
            <a:r>
              <a:rPr lang="it-IT" sz="2000" b="1" dirty="0">
                <a:solidFill>
                  <a:srgbClr val="FFC000"/>
                </a:solidFill>
              </a:rPr>
              <a:t>Le sostanze non biodegradabili più comuni sono la maggior parte delle materie plastiche, che sono formate principalmente dal carbonio, l'idrogeno e l'ossigeno: questi elementi sarebbero decomponibili, ma, dalla loro unione, si è formata una molecola troppo complessa per essere decomposta in natura.</a:t>
            </a:r>
          </a:p>
        </p:txBody>
      </p:sp>
    </p:spTree>
    <p:extLst>
      <p:ext uri="{BB962C8B-B14F-4D97-AF65-F5344CB8AC3E}">
        <p14:creationId xmlns:p14="http://schemas.microsoft.com/office/powerpoint/2010/main" val="155982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BIODEGRADABILITA’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78</a:t>
            </a:fld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107504" y="1412776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ABBANDONO NEL MIO GIARDINO:</a:t>
            </a:r>
          </a:p>
          <a:p>
            <a:pPr marL="285750" indent="-285750" algn="ctr">
              <a:buFontTx/>
              <a:buChar char="-"/>
            </a:pPr>
            <a:r>
              <a:rPr lang="it-IT" sz="3200" b="1" dirty="0" smtClean="0"/>
              <a:t>UNA BOTTIGLIA DI PLASTICA </a:t>
            </a:r>
          </a:p>
          <a:p>
            <a:pPr marL="285750" indent="-285750" algn="ctr">
              <a:buFontTx/>
              <a:buChar char="-"/>
            </a:pPr>
            <a:r>
              <a:rPr lang="it-IT" sz="3200" b="1" dirty="0" smtClean="0"/>
              <a:t>UNA LATTINA DI ALLUMINIO (COCACOLA ARANCIATA ……)</a:t>
            </a:r>
          </a:p>
          <a:p>
            <a:pPr marL="285750" indent="-285750" algn="ctr">
              <a:buFontTx/>
              <a:buChar char="-"/>
            </a:pPr>
            <a:r>
              <a:rPr lang="it-IT" sz="3200" b="1" dirty="0" smtClean="0"/>
              <a:t>UN CHEWING-GUM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83568" y="4448975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Dopo quanto tempo «marcisce e sparisce» la bottiglia , la lattina, 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il chewing-gum?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FF00"/>
                </a:solidFill>
              </a:rPr>
              <a:t>BIODEGRADABILITA’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79</a:t>
            </a:fld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107504" y="1412776"/>
            <a:ext cx="8928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ABBANDONO NEL MIO GIARDINO:</a:t>
            </a:r>
          </a:p>
          <a:p>
            <a:pPr marL="285750" indent="-285750" algn="ctr">
              <a:buFontTx/>
              <a:buChar char="-"/>
            </a:pPr>
            <a:r>
              <a:rPr lang="it-IT" sz="3200" b="1" dirty="0" smtClean="0"/>
              <a:t>UNA BOTTIGLIA DI PLASTICA sparisce dopo 100-1000 anni</a:t>
            </a:r>
          </a:p>
          <a:p>
            <a:pPr marL="285750" indent="-285750" algn="ctr">
              <a:buFontTx/>
              <a:buChar char="-"/>
            </a:pPr>
            <a:endParaRPr lang="it-IT" sz="3200" b="1" dirty="0" smtClean="0"/>
          </a:p>
          <a:p>
            <a:pPr marL="285750" indent="-285750" algn="ctr">
              <a:buFontTx/>
              <a:buChar char="-"/>
            </a:pPr>
            <a:r>
              <a:rPr lang="it-IT" sz="3200" b="1" dirty="0" smtClean="0"/>
              <a:t>UNA LATTINA DI ALLUMINIO di una bevanda sparisce dopo 10 anni</a:t>
            </a:r>
          </a:p>
          <a:p>
            <a:pPr marL="285750" indent="-285750" algn="ctr">
              <a:buFontTx/>
              <a:buChar char="-"/>
            </a:pPr>
            <a:endParaRPr lang="it-IT" sz="3200" b="1" dirty="0" smtClean="0"/>
          </a:p>
          <a:p>
            <a:pPr marL="285750" indent="-285750" algn="ctr">
              <a:buFontTx/>
              <a:buChar char="-"/>
            </a:pPr>
            <a:r>
              <a:rPr lang="it-IT" sz="3200" b="1" dirty="0" smtClean="0"/>
              <a:t>UN CHEWING-GUM sparisce dopo 5 anni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89638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20079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2800" dirty="0" smtClean="0">
                <a:solidFill>
                  <a:srgbClr val="FFFF00"/>
                </a:solidFill>
              </a:rPr>
              <a:t>Filmato sulla nascita della Protezione Civile (2min)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B366F6-B8DA-4AD3-8D6D-1209F590B768}" type="slidenum">
              <a:rPr lang="it-IT" altLang="it-IT"/>
              <a:pPr>
                <a:defRPr/>
              </a:pPr>
              <a:t>8</a:t>
            </a:fld>
            <a:endParaRPr lang="it-IT" altLang="it-IT"/>
          </a:p>
        </p:txBody>
      </p:sp>
      <p:pic>
        <p:nvPicPr>
          <p:cNvPr id="6" name="ProtCiv storia&amp;evoluzi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7" y="764704"/>
            <a:ext cx="9089010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80</a:t>
            </a:fld>
            <a:endParaRPr lang="it-IT" altLang="it-IT"/>
          </a:p>
        </p:txBody>
      </p:sp>
      <p:pic>
        <p:nvPicPr>
          <p:cNvPr id="36866" name="Picture 2" descr="C:\OSVALDO\Jeraci _ALPINI\Ana Ass Naz Alpini\ANA PC\Scuole\Temp\20953310_10159437492010455_6226157025331604985_n-790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" y="24764"/>
            <a:ext cx="4555491" cy="68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OSVALDO\Jeraci _ALPINI\Ana Ass Naz Alpini\ANA PC\Scuole\Temp\rifiu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89" y="58866"/>
            <a:ext cx="4474095" cy="679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IO POSSO FARE QUALCOSA?</a:t>
            </a:r>
            <a:br>
              <a:rPr lang="it-IT" dirty="0" smtClean="0"/>
            </a:br>
            <a:r>
              <a:rPr lang="it-IT" dirty="0" smtClean="0"/>
              <a:t>Cosa posso fare io?????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5349-D587-4B76-B5E2-035106CCDA84}" type="slidenum">
              <a:rPr lang="it-IT" altLang="it-IT" smtClean="0"/>
              <a:pPr>
                <a:defRPr/>
              </a:pPr>
              <a:t>81</a:t>
            </a:fld>
            <a:endParaRPr lang="it-IT" altLang="it-IT"/>
          </a:p>
        </p:txBody>
      </p:sp>
      <p:pic>
        <p:nvPicPr>
          <p:cNvPr id="87044" name="Picture 5" descr="C:\DOWNLOAD\mondo_in_m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412875"/>
            <a:ext cx="913765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13C2C-0839-4475-9727-DFCCBED8A9C6}" type="slidenum">
              <a:rPr lang="it-IT" altLang="it-IT" smtClean="0"/>
              <a:pPr>
                <a:defRPr/>
              </a:pPr>
              <a:t>82</a:t>
            </a:fld>
            <a:endParaRPr lang="it-IT" altLang="it-IT"/>
          </a:p>
        </p:txBody>
      </p:sp>
      <p:sp>
        <p:nvSpPr>
          <p:cNvPr id="88067" name="CasellaDiTesto 2"/>
          <p:cNvSpPr txBox="1">
            <a:spLocks noChangeArrowheads="1"/>
          </p:cNvSpPr>
          <p:nvPr/>
        </p:nvSpPr>
        <p:spPr bwMode="auto">
          <a:xfrm>
            <a:off x="179388" y="56138"/>
            <a:ext cx="8964612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/>
              <a:t>Cosa posso fare io?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/>
              <a:t>MOLTISSIMO.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b="1" dirty="0">
                <a:solidFill>
                  <a:srgbClr val="00B050"/>
                </a:solidFill>
              </a:rPr>
              <a:t>IL FUTURO LO DECIDIAMO NOI.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>
                <a:solidFill>
                  <a:srgbClr val="FFFF00"/>
                </a:solidFill>
              </a:rPr>
              <a:t>IL CAMBIAMENTO </a:t>
            </a:r>
            <a:r>
              <a:rPr lang="it-IT" altLang="it-IT" sz="3600" dirty="0" smtClean="0">
                <a:solidFill>
                  <a:srgbClr val="FFFF00"/>
                </a:solidFill>
              </a:rPr>
              <a:t>CLIMATICO E L’INQUINAMENTO  </a:t>
            </a:r>
            <a:r>
              <a:rPr lang="it-IT" altLang="it-IT" sz="3600" dirty="0">
                <a:solidFill>
                  <a:srgbClr val="FFFF00"/>
                </a:solidFill>
              </a:rPr>
              <a:t>E’ UN PROBLEMA CHE RIGUARDA </a:t>
            </a:r>
            <a:endParaRPr lang="it-IT" altLang="it-IT" sz="3600" dirty="0" smtClean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000" b="1" dirty="0" smtClean="0">
                <a:solidFill>
                  <a:srgbClr val="FFFF00"/>
                </a:solidFill>
              </a:rPr>
              <a:t>TUTTI </a:t>
            </a:r>
            <a:r>
              <a:rPr lang="it-IT" altLang="it-IT" sz="4000" b="1" dirty="0">
                <a:solidFill>
                  <a:srgbClr val="FFFF00"/>
                </a:solidFill>
              </a:rPr>
              <a:t>IN TUTTO IL MONDO.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b="1" dirty="0"/>
              <a:t>PROVIAMO A VEDERE COSA POSSO FARE 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96144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</a:rPr>
              <a:t>4 PAROLE MAGICHE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8787" name="Segnaposto contenuto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688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it-IT" altLang="it-IT" sz="7200" b="1" dirty="0" smtClean="0">
                <a:solidFill>
                  <a:srgbClr val="00D223"/>
                </a:solidFill>
              </a:rPr>
              <a:t>ABBASSA</a:t>
            </a:r>
          </a:p>
          <a:p>
            <a:pPr marL="0" indent="0" algn="ctr">
              <a:buFontTx/>
              <a:buNone/>
              <a:defRPr/>
            </a:pPr>
            <a:r>
              <a:rPr lang="it-IT" altLang="it-IT" sz="7200" b="1" dirty="0" smtClean="0"/>
              <a:t>SPEGNI</a:t>
            </a:r>
          </a:p>
          <a:p>
            <a:pPr marL="0" indent="0" algn="ctr">
              <a:buFontTx/>
              <a:buNone/>
              <a:defRPr/>
            </a:pPr>
            <a:r>
              <a:rPr lang="it-IT" altLang="it-IT" sz="7200" b="1" dirty="0" smtClean="0">
                <a:solidFill>
                  <a:srgbClr val="FFFF00"/>
                </a:solidFill>
              </a:rPr>
              <a:t>RICICLA</a:t>
            </a:r>
          </a:p>
          <a:p>
            <a:pPr marL="0" indent="0" algn="ctr">
              <a:buFontTx/>
              <a:buNone/>
              <a:defRPr/>
            </a:pPr>
            <a:r>
              <a:rPr lang="it-IT" altLang="it-IT" sz="7200" b="1" dirty="0" smtClean="0">
                <a:solidFill>
                  <a:schemeClr val="accent5">
                    <a:lumMod val="25000"/>
                  </a:schemeClr>
                </a:solidFill>
              </a:rPr>
              <a:t>CAMMINA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6DC86-D261-4826-B515-555DBF86CBA0}" type="slidenum">
              <a:rPr lang="it-IT" altLang="it-IT" smtClean="0"/>
              <a:pPr>
                <a:defRPr/>
              </a:pPr>
              <a:t>83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23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C79B8F-A5FA-4F79-9B21-6E1FC881A18B}" type="slidenum">
              <a:rPr lang="it-IT" altLang="it-IT" smtClean="0"/>
              <a:pPr>
                <a:defRPr/>
              </a:pPr>
              <a:t>84</a:t>
            </a:fld>
            <a:endParaRPr lang="it-IT" altLang="it-IT"/>
          </a:p>
        </p:txBody>
      </p:sp>
      <p:pic>
        <p:nvPicPr>
          <p:cNvPr id="8909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B8DCE-AD64-4A04-935C-D3A491762939}" type="slidenum">
              <a:rPr lang="it-IT" altLang="it-IT" smtClean="0"/>
              <a:pPr>
                <a:defRPr/>
              </a:pPr>
              <a:t>85</a:t>
            </a:fld>
            <a:endParaRPr lang="it-IT" altLang="it-IT"/>
          </a:p>
        </p:txBody>
      </p:sp>
      <p:pic>
        <p:nvPicPr>
          <p:cNvPr id="9011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23A5E-AA9E-4833-8D93-CEB05C5680A7}" type="slidenum">
              <a:rPr lang="it-IT" altLang="it-IT" smtClean="0"/>
              <a:pPr>
                <a:defRPr/>
              </a:pPr>
              <a:t>86</a:t>
            </a:fld>
            <a:endParaRPr lang="it-IT" altLang="it-IT"/>
          </a:p>
        </p:txBody>
      </p:sp>
      <p:pic>
        <p:nvPicPr>
          <p:cNvPr id="9113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23A5E-AA9E-4833-8D93-CEB05C5680A7}" type="slidenum">
              <a:rPr lang="it-IT" altLang="it-IT" smtClean="0"/>
              <a:pPr>
                <a:defRPr/>
              </a:pPr>
              <a:t>87</a:t>
            </a:fld>
            <a:endParaRPr lang="it-IT" altLang="it-IT"/>
          </a:p>
        </p:txBody>
      </p:sp>
      <p:pic>
        <p:nvPicPr>
          <p:cNvPr id="37890" name="Picture 2" descr="C:\OSVALDO\Jeraci _ALPINI\Ana Ass Naz Alpini\ANA PC\Scuole\Temp\ciclo-vita-rifiut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18"/>
            <a:ext cx="8928992" cy="6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36EDE-67E4-4B35-B20F-7A5E2CA631C2}" type="slidenum">
              <a:rPr lang="it-IT" altLang="it-IT" smtClean="0"/>
              <a:pPr>
                <a:defRPr/>
              </a:pPr>
              <a:t>88</a:t>
            </a:fld>
            <a:endParaRPr lang="it-IT" altLang="it-IT"/>
          </a:p>
        </p:txBody>
      </p:sp>
      <p:pic>
        <p:nvPicPr>
          <p:cNvPr id="9216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96144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</a:rPr>
              <a:t>4 PAROLE MAGICHE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8787" name="Segnaposto contenuto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688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it-IT" altLang="it-IT" sz="7200" b="1" dirty="0" smtClean="0">
                <a:solidFill>
                  <a:srgbClr val="00D223"/>
                </a:solidFill>
              </a:rPr>
              <a:t>ABBASSA</a:t>
            </a:r>
          </a:p>
          <a:p>
            <a:pPr marL="0" indent="0" algn="ctr">
              <a:buFontTx/>
              <a:buNone/>
              <a:defRPr/>
            </a:pPr>
            <a:r>
              <a:rPr lang="it-IT" altLang="it-IT" sz="7200" b="1" dirty="0" smtClean="0"/>
              <a:t>SPEGNI</a:t>
            </a:r>
          </a:p>
          <a:p>
            <a:pPr marL="0" indent="0" algn="ctr">
              <a:buFontTx/>
              <a:buNone/>
              <a:defRPr/>
            </a:pPr>
            <a:r>
              <a:rPr lang="it-IT" altLang="it-IT" sz="7200" b="1" dirty="0" smtClean="0">
                <a:solidFill>
                  <a:srgbClr val="FFFF00"/>
                </a:solidFill>
              </a:rPr>
              <a:t>RICICLA</a:t>
            </a:r>
          </a:p>
          <a:p>
            <a:pPr marL="0" indent="0" algn="ctr">
              <a:buFontTx/>
              <a:buNone/>
              <a:defRPr/>
            </a:pPr>
            <a:r>
              <a:rPr lang="it-IT" altLang="it-IT" sz="7200" b="1" dirty="0" smtClean="0">
                <a:solidFill>
                  <a:schemeClr val="accent5">
                    <a:lumMod val="25000"/>
                  </a:schemeClr>
                </a:solidFill>
              </a:rPr>
              <a:t>CAMMINA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6DC86-D261-4826-B515-555DBF86CBA0}" type="slidenum">
              <a:rPr lang="it-IT" altLang="it-IT" smtClean="0"/>
              <a:pPr>
                <a:defRPr/>
              </a:pPr>
              <a:t>89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54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dirty="0">
                <a:effectLst/>
              </a:rPr>
              <a:t>L’alluvione di Firenze del 1966, la prima emergenza seguita </a:t>
            </a:r>
            <a:r>
              <a:rPr lang="it-IT" sz="2400" dirty="0" smtClean="0">
                <a:effectLst/>
              </a:rPr>
              <a:t>dalle tv e giornali di </a:t>
            </a:r>
            <a:r>
              <a:rPr lang="it-IT" sz="2400" dirty="0">
                <a:effectLst/>
              </a:rPr>
              <a:t>tutto il mondo, evidenzia l’inadeguatezza della struttura centrale dei soccorsi.</a:t>
            </a:r>
            <a:endParaRPr lang="it-IT" sz="24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E6D7F-001C-4080-A235-80DB72000F24}" type="slidenum">
              <a:rPr lang="it-IT" altLang="it-IT"/>
              <a:pPr>
                <a:defRPr/>
              </a:pPr>
              <a:t>9</a:t>
            </a:fld>
            <a:endParaRPr lang="it-IT" altLang="it-IT"/>
          </a:p>
        </p:txBody>
      </p:sp>
      <p:pic>
        <p:nvPicPr>
          <p:cNvPr id="2867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412875"/>
            <a:ext cx="4135438" cy="2592388"/>
          </a:xfrm>
          <a:noFill/>
        </p:spPr>
      </p:pic>
      <p:pic>
        <p:nvPicPr>
          <p:cNvPr id="28677" name="Immagine 5" descr="Risultati immagini per alluvione firen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44640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4027488"/>
            <a:ext cx="4011613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938" y="228600"/>
            <a:ext cx="9136062" cy="1831975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</a:rPr>
              <a:t>DAVVERO POSSIAMO? SI.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TUTTI INSIEME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COME CITTADINI ATTIVI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3C0866-7A18-40AF-9EFB-6AF0932AFCB3}" type="slidenum">
              <a:rPr lang="it-IT" altLang="it-IT" smtClean="0"/>
              <a:pPr>
                <a:defRPr/>
              </a:pPr>
              <a:t>90</a:t>
            </a:fld>
            <a:endParaRPr lang="it-IT" altLang="it-IT"/>
          </a:p>
        </p:txBody>
      </p:sp>
      <p:pic>
        <p:nvPicPr>
          <p:cNvPr id="94212" name="Picture 5" descr="C:\DOWNLOAD\cittadinanza_attiva-826x5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05038"/>
            <a:ext cx="68627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FF00"/>
                </a:solidFill>
              </a:rPr>
              <a:t>NIENTE E’ INUTILE SE SI FA LA COSA GIUSTA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3E707-A90E-4137-960D-61EE957F6743}" type="slidenum">
              <a:rPr lang="it-IT" altLang="it-IT" smtClean="0"/>
              <a:pPr>
                <a:defRPr/>
              </a:pPr>
              <a:t>91</a:t>
            </a:fld>
            <a:endParaRPr lang="it-IT" altLang="it-IT"/>
          </a:p>
        </p:txBody>
      </p:sp>
      <p:pic>
        <p:nvPicPr>
          <p:cNvPr id="95236" name="Picture 5" descr="C:\OSVALDO\Jeraci_Personale\Ana Ass Naz Alpini\ANA PC\Scuole\Varie foto\Vincitore_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221288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825" y="228600"/>
            <a:ext cx="3609975" cy="3560440"/>
          </a:xfrm>
        </p:spPr>
        <p:txBody>
          <a:bodyPr/>
          <a:lstStyle/>
          <a:p>
            <a:pPr>
              <a:defRPr/>
            </a:pPr>
            <a:r>
              <a:rPr lang="it-IT" sz="3600" b="1" dirty="0" smtClean="0">
                <a:solidFill>
                  <a:srgbClr val="FFFF00"/>
                </a:solidFill>
                <a:effectLst/>
              </a:rPr>
              <a:t>MAGGIORI RISCHI CHE RIGUARDANO IL MIO TERRITORIO</a:t>
            </a:r>
            <a:endParaRPr lang="it-IT" sz="3600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AD63A-E9BD-4952-9236-21F6982858E1}" type="slidenum">
              <a:rPr lang="it-IT" altLang="it-IT" smtClean="0"/>
              <a:pPr>
                <a:defRPr/>
              </a:pPr>
              <a:t>92</a:t>
            </a:fld>
            <a:endParaRPr lang="it-IT" altLang="it-IT"/>
          </a:p>
        </p:txBody>
      </p:sp>
      <p:pic>
        <p:nvPicPr>
          <p:cNvPr id="96260" name="Picture 2" descr="C:\DOWNLOAD\ARI_RIS_01_fi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846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OSVALDO\Jeraci _ALPINI\Ana Ass Naz Alpini\ANA PC\Scuole\Varie foto\Pennetta_Alp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9000"/>
            <a:ext cx="1484697" cy="32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22A9C-3ADB-4ED4-9C23-A73854A90446}" type="slidenum">
              <a:rPr lang="it-IT" altLang="it-IT" smtClean="0"/>
              <a:pPr>
                <a:defRPr/>
              </a:pPr>
              <a:t>93</a:t>
            </a:fld>
            <a:endParaRPr lang="it-IT" altLang="it-IT"/>
          </a:p>
        </p:txBody>
      </p:sp>
      <p:pic>
        <p:nvPicPr>
          <p:cNvPr id="97283" name="Picture 3" descr="C:\OSVALDO\Jeraci_Personale\Ana Ass Naz Alpini\ANA PC\Scuole\Varie\PC\Rischi riguardanti il territorio\Vademecum_pc_it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463"/>
            <a:ext cx="684212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 sz="quarter"/>
          </p:nvPr>
        </p:nvSpPr>
        <p:spPr>
          <a:xfrm>
            <a:off x="0" y="228600"/>
            <a:ext cx="9144000" cy="823913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CI INTERESSANO A RIVOLI?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98307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981075"/>
            <a:ext cx="4038600" cy="2232025"/>
          </a:xfrm>
        </p:spPr>
        <p:txBody>
          <a:bodyPr/>
          <a:lstStyle/>
          <a:p>
            <a:r>
              <a:rPr lang="it-IT" altLang="it-IT" dirty="0" smtClean="0"/>
              <a:t>TERREMOTI</a:t>
            </a:r>
          </a:p>
          <a:p>
            <a:r>
              <a:rPr lang="it-IT" altLang="it-IT" dirty="0" smtClean="0"/>
              <a:t>ERUZIONI VULCANO</a:t>
            </a:r>
          </a:p>
          <a:p>
            <a:r>
              <a:rPr lang="it-IT" altLang="it-IT" i="1" dirty="0" smtClean="0"/>
              <a:t>FRANE</a:t>
            </a:r>
          </a:p>
        </p:txBody>
      </p:sp>
      <p:sp>
        <p:nvSpPr>
          <p:cNvPr id="98308" name="Segnaposto contenuto 4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038600" cy="2863850"/>
          </a:xfrm>
        </p:spPr>
        <p:txBody>
          <a:bodyPr/>
          <a:lstStyle/>
          <a:p>
            <a:r>
              <a:rPr lang="it-IT" altLang="it-IT" dirty="0" smtClean="0"/>
              <a:t>VIABILITA’</a:t>
            </a:r>
          </a:p>
          <a:p>
            <a:r>
              <a:rPr lang="it-IT" altLang="it-IT" dirty="0" smtClean="0"/>
              <a:t>NEVE</a:t>
            </a:r>
          </a:p>
          <a:p>
            <a:r>
              <a:rPr lang="it-IT" altLang="it-IT" dirty="0" smtClean="0"/>
              <a:t>VALANGHE</a:t>
            </a:r>
          </a:p>
          <a:p>
            <a:r>
              <a:rPr lang="it-IT" altLang="it-IT" dirty="0" smtClean="0"/>
              <a:t>CRISI IDRICA</a:t>
            </a:r>
          </a:p>
        </p:txBody>
      </p:sp>
      <p:sp>
        <p:nvSpPr>
          <p:cNvPr id="98309" name="Segnaposto contenuto 5"/>
          <p:cNvSpPr>
            <a:spLocks noGrp="1"/>
          </p:cNvSpPr>
          <p:nvPr>
            <p:ph sz="quarter" idx="3"/>
          </p:nvPr>
        </p:nvSpPr>
        <p:spPr>
          <a:xfrm>
            <a:off x="539552" y="3141663"/>
            <a:ext cx="3956248" cy="2954337"/>
          </a:xfrm>
        </p:spPr>
        <p:txBody>
          <a:bodyPr/>
          <a:lstStyle/>
          <a:p>
            <a:r>
              <a:rPr lang="it-IT" altLang="it-IT" dirty="0" smtClean="0"/>
              <a:t>ALLUVIONI</a:t>
            </a:r>
          </a:p>
          <a:p>
            <a:r>
              <a:rPr lang="it-IT" altLang="it-IT" dirty="0" smtClean="0"/>
              <a:t>MAREMOTI</a:t>
            </a:r>
          </a:p>
          <a:p>
            <a:r>
              <a:rPr lang="it-IT" altLang="it-IT" dirty="0" smtClean="0"/>
              <a:t>BLACKOUT LUCE</a:t>
            </a:r>
          </a:p>
          <a:p>
            <a:r>
              <a:rPr lang="it-IT" altLang="it-IT" dirty="0" smtClean="0"/>
              <a:t>EPIDEMIE</a:t>
            </a:r>
          </a:p>
          <a:p>
            <a:r>
              <a:rPr lang="it-IT" altLang="it-IT" dirty="0" smtClean="0"/>
              <a:t>ATTENTATI</a:t>
            </a:r>
          </a:p>
        </p:txBody>
      </p:sp>
      <p:sp>
        <p:nvSpPr>
          <p:cNvPr id="98310" name="Segnaposto contenuto 6"/>
          <p:cNvSpPr>
            <a:spLocks noGrp="1"/>
          </p:cNvSpPr>
          <p:nvPr>
            <p:ph sz="quarter" idx="4"/>
          </p:nvPr>
        </p:nvSpPr>
        <p:spPr>
          <a:xfrm>
            <a:off x="4572000" y="3284984"/>
            <a:ext cx="4572000" cy="2811016"/>
          </a:xfrm>
        </p:spPr>
        <p:txBody>
          <a:bodyPr/>
          <a:lstStyle/>
          <a:p>
            <a:r>
              <a:rPr lang="it-IT" altLang="it-IT" dirty="0" smtClean="0"/>
              <a:t>ONDATE CALORE</a:t>
            </a:r>
          </a:p>
          <a:p>
            <a:r>
              <a:rPr lang="it-IT" altLang="it-IT" dirty="0" smtClean="0"/>
              <a:t>INCENDI BOSCHI</a:t>
            </a:r>
          </a:p>
          <a:p>
            <a:r>
              <a:rPr lang="it-IT" altLang="it-IT" dirty="0" smtClean="0"/>
              <a:t>INCENDI DOMESTICI</a:t>
            </a:r>
          </a:p>
          <a:p>
            <a:r>
              <a:rPr lang="it-IT" altLang="it-IT" dirty="0" smtClean="0"/>
              <a:t>RISCHI INDUSTRIE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94</a:t>
            </a:fld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RIVOLI? TERREMOTI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L’Italia è un paese sismico?</a:t>
            </a:r>
          </a:p>
          <a:p>
            <a:r>
              <a:rPr lang="it-IT" sz="2400" dirty="0"/>
              <a:t>Negli ultimi mille anni, circa </a:t>
            </a:r>
            <a:r>
              <a:rPr lang="it-IT" sz="2400" dirty="0">
                <a:solidFill>
                  <a:srgbClr val="FFFF00"/>
                </a:solidFill>
              </a:rPr>
              <a:t>3000 terremoti </a:t>
            </a:r>
            <a:r>
              <a:rPr lang="it-IT" sz="2400" dirty="0"/>
              <a:t>hanno provocato danni più o meno gravi. Quasi </a:t>
            </a:r>
            <a:r>
              <a:rPr lang="it-IT" sz="2400" b="1" dirty="0">
                <a:solidFill>
                  <a:srgbClr val="FF0000"/>
                </a:solidFill>
              </a:rPr>
              <a:t>300</a:t>
            </a:r>
            <a:r>
              <a:rPr lang="it-IT" sz="2400" dirty="0"/>
              <a:t> di questi (con una magnitudo superiore a 5.5) hanno avuto effetti distruttivi e addirittura uno ogni dieci anni ha avuto effetti </a:t>
            </a:r>
            <a:r>
              <a:rPr lang="it-IT" sz="2400" dirty="0" smtClean="0"/>
              <a:t>catastrofici. </a:t>
            </a:r>
          </a:p>
          <a:p>
            <a:r>
              <a:rPr lang="it-IT" sz="2400" dirty="0" smtClean="0"/>
              <a:t>Tutti </a:t>
            </a:r>
            <a:r>
              <a:rPr lang="it-IT" sz="2400" dirty="0"/>
              <a:t>i comuni italiani possono subire danni da terremoti, ma i terremoti più forti si concentrano in alcune aree ben precise: nell’Italia Nord-Orientale (Friuli Venezia Giulia e Veneto), nella Liguria Occidentale, nell’Appennino Settentrionale (dalla Garfagnana al Riminese), e soprattutto lungo tutto l’Appennino Centrale e Meridionale, in Calabria e in Sicilia Orientale.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95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98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61CE7-4C29-43EF-A9E9-0AA4F0C6FDBC}" type="slidenum">
              <a:rPr lang="it-IT" altLang="it-IT" smtClean="0"/>
              <a:pPr>
                <a:defRPr/>
              </a:pPr>
              <a:t>96</a:t>
            </a:fld>
            <a:endParaRPr lang="it-IT" altLang="it-IT"/>
          </a:p>
        </p:txBody>
      </p:sp>
      <p:pic>
        <p:nvPicPr>
          <p:cNvPr id="100355" name="Picture 2" descr="C:\DOWNLOAD\terremoto-rischio-sismico-italia-e-puglia-7-329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4427538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 descr="C:\DOWNLOAD\classificazione-sismica-dettagl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48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CasellaDiTesto 2"/>
          <p:cNvSpPr txBox="1">
            <a:spLocks noChangeArrowheads="1"/>
          </p:cNvSpPr>
          <p:nvPr/>
        </p:nvSpPr>
        <p:spPr bwMode="auto">
          <a:xfrm>
            <a:off x="5076825" y="3213100"/>
            <a:ext cx="1366838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Piemonte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44008" y="404664"/>
            <a:ext cx="432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Sei preparato?</a:t>
            </a:r>
          </a:p>
          <a:p>
            <a:pPr marL="0" indent="0">
              <a:buNone/>
            </a:pPr>
            <a:endParaRPr lang="it-IT" sz="2400" b="1" dirty="0">
              <a:solidFill>
                <a:srgbClr val="FFFF00"/>
              </a:solidFill>
            </a:endParaRPr>
          </a:p>
          <a:p>
            <a:r>
              <a:rPr lang="it-IT" sz="2400" b="1" dirty="0">
                <a:solidFill>
                  <a:srgbClr val="FFFF00"/>
                </a:solidFill>
              </a:rPr>
              <a:t>L’Italia è un paese sismico</a:t>
            </a:r>
            <a:r>
              <a:rPr lang="it-IT" sz="2400" b="1" dirty="0" smtClean="0">
                <a:solidFill>
                  <a:srgbClr val="FFFF00"/>
                </a:solidFill>
              </a:rPr>
              <a:t>?</a:t>
            </a:r>
          </a:p>
          <a:p>
            <a:endParaRPr lang="it-IT" sz="2400" b="1" dirty="0">
              <a:solidFill>
                <a:srgbClr val="FFFF00"/>
              </a:solidFill>
            </a:endParaRPr>
          </a:p>
          <a:p>
            <a:r>
              <a:rPr lang="it-IT" sz="2400" b="1" dirty="0" smtClean="0">
                <a:solidFill>
                  <a:srgbClr val="FFFF00"/>
                </a:solidFill>
              </a:rPr>
              <a:t>Rivoli è una città sismica?</a:t>
            </a:r>
            <a:endParaRPr lang="it-IT" sz="2400" b="1" dirty="0">
              <a:solidFill>
                <a:srgbClr val="FFFF00"/>
              </a:solidFill>
            </a:endParaRP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431AC-27A0-4663-AB1C-7CA1D184DDA3}" type="slidenum">
              <a:rPr lang="it-IT" altLang="it-IT" smtClean="0"/>
              <a:pPr>
                <a:defRPr/>
              </a:pPr>
              <a:t>97</a:t>
            </a:fld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379481" y="188640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RIVOLI </a:t>
            </a:r>
          </a:p>
          <a:p>
            <a:pPr algn="ctr"/>
            <a:r>
              <a:rPr lang="it-IT" sz="3200" b="1" dirty="0" smtClean="0"/>
              <a:t>Classe sismica:</a:t>
            </a:r>
            <a:r>
              <a:rPr lang="it-IT" sz="3200" dirty="0" smtClean="0"/>
              <a:t> </a:t>
            </a:r>
            <a:r>
              <a:rPr lang="it-IT" sz="3200" b="1" dirty="0" smtClean="0">
                <a:solidFill>
                  <a:srgbClr val="FF0000"/>
                </a:solidFill>
              </a:rPr>
              <a:t>zona </a:t>
            </a:r>
            <a:r>
              <a:rPr lang="it-IT" sz="3200" b="1" dirty="0">
                <a:solidFill>
                  <a:srgbClr val="FF0000"/>
                </a:solidFill>
              </a:rPr>
              <a:t>3A</a:t>
            </a:r>
            <a:r>
              <a:rPr lang="it-IT" sz="3200" dirty="0">
                <a:solidFill>
                  <a:srgbClr val="FF0000"/>
                </a:solidFill>
              </a:rPr>
              <a:t> (sismicità bassa) </a:t>
            </a:r>
            <a:endParaRPr lang="it-IT" sz="3200" dirty="0" smtClean="0">
              <a:solidFill>
                <a:srgbClr val="FF0000"/>
              </a:solidFill>
            </a:endParaRPr>
          </a:p>
          <a:p>
            <a:pPr algn="ctr"/>
            <a:r>
              <a:rPr lang="it-IT" sz="3200" dirty="0" smtClean="0"/>
              <a:t>Zona </a:t>
            </a:r>
            <a:r>
              <a:rPr lang="it-IT" sz="3200" dirty="0"/>
              <a:t>con pericolosità sismica bassa, che può essere soggetta a scuotimenti modesti.</a:t>
            </a:r>
          </a:p>
        </p:txBody>
      </p:sp>
      <p:pic>
        <p:nvPicPr>
          <p:cNvPr id="4" name="Picture 3" descr="C:\DOWNLOAD\classificazione-sismica-dettag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43" y="2250743"/>
            <a:ext cx="6016153" cy="458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8206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2128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QUALI RISCHI A RIVOLI? TERREMOTI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0" y="836712"/>
            <a:ext cx="9036496" cy="6021288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Cos’è un terremoto?</a:t>
            </a:r>
          </a:p>
          <a:p>
            <a:r>
              <a:rPr lang="it-IT" sz="2400" dirty="0"/>
              <a:t>In geofisica, i terremoti (dal latino: </a:t>
            </a:r>
            <a:r>
              <a:rPr lang="it-IT" sz="2400" dirty="0" err="1"/>
              <a:t>terrae</a:t>
            </a:r>
            <a:r>
              <a:rPr lang="it-IT" sz="2400" dirty="0"/>
              <a:t> </a:t>
            </a:r>
            <a:r>
              <a:rPr lang="it-IT" sz="2400" dirty="0" err="1"/>
              <a:t>motus</a:t>
            </a:r>
            <a:r>
              <a:rPr lang="it-IT" sz="2400" dirty="0"/>
              <a:t>, che vuol dire "movimento della terra"), sono vibrazioni o assestamenti improvvisi della crosta terrestre, provocati dallo spostamento improvviso di una massa rocciosa nel sottosuolo (placche</a:t>
            </a:r>
            <a:r>
              <a:rPr lang="it-IT" sz="2400" dirty="0" smtClean="0"/>
              <a:t>). </a:t>
            </a:r>
            <a:r>
              <a:rPr lang="it-IT" sz="2400" dirty="0"/>
              <a:t>Le vibrazioni non sono altro che il rilascio dell'energia elastica accumulata durante la deformazione che si libera improvvisamente provocando il terremoto.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Quasi tutti i terremoti che avvengono sulla superficie terrestre sono concentrati in zone ben precise, ossia in prossimità dei </a:t>
            </a:r>
            <a:r>
              <a:rPr lang="it-IT" sz="2400" u="sng" dirty="0"/>
              <a:t>confini tra due placche </a:t>
            </a:r>
            <a:r>
              <a:rPr lang="it-IT" sz="2400" dirty="0"/>
              <a:t>dove il contatto è costituito da faglie: queste sono infatti le aree attive, ossia dove le placche si muovono più o meno "sfregando" o "cozzando" le une rispetto alle altre, generando così i terremoti.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1E224-EF97-43C3-A626-174B0301AEBD}" type="slidenum">
              <a:rPr lang="it-IT" altLang="it-IT" smtClean="0"/>
              <a:pPr>
                <a:defRPr/>
              </a:pPr>
              <a:t>98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A1D41-67FD-4E3F-9846-97339DA25C25}" type="slidenum">
              <a:rPr lang="it-IT" altLang="it-IT" smtClean="0"/>
              <a:pPr>
                <a:defRPr/>
              </a:pPr>
              <a:t>99</a:t>
            </a:fld>
            <a:endParaRPr lang="it-IT" altLang="it-IT"/>
          </a:p>
        </p:txBody>
      </p:sp>
      <p:pic>
        <p:nvPicPr>
          <p:cNvPr id="36867" name="Picture 3" descr="C:\OSVALDO\Temp ANA\Schema1_Terremo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8680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24645"/>
      </p:ext>
    </p:extLst>
  </p:cSld>
  <p:clrMapOvr>
    <a:masterClrMapping/>
  </p:clrMapOvr>
</p:sld>
</file>

<file path=ppt/theme/theme1.xml><?xml version="1.0" encoding="utf-8"?>
<a:theme xmlns:a="http://schemas.openxmlformats.org/drawingml/2006/main" name="Vetta">
  <a:themeElements>
    <a:clrScheme name="Vetta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Vet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etta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3686</TotalTime>
  <Words>3563</Words>
  <Application>Microsoft Office PowerPoint</Application>
  <PresentationFormat>Presentazione su schermo (4:3)</PresentationFormat>
  <Paragraphs>653</Paragraphs>
  <Slides>136</Slides>
  <Notes>0</Notes>
  <HiddenSlides>0</HiddenSlides>
  <MMClips>4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136</vt:i4>
      </vt:variant>
    </vt:vector>
  </HeadingPairs>
  <TitlesOfParts>
    <vt:vector size="138" baseType="lpstr">
      <vt:lpstr>Vetta</vt:lpstr>
      <vt:lpstr>Clip</vt:lpstr>
      <vt:lpstr>ASSOCIAZIONE NAZIONALE ALPINI A.N.A. Sezione di Torino - Gruppo di Rivoli</vt:lpstr>
      <vt:lpstr>Inno e saluto alla Bandiera prepariamoci ……………</vt:lpstr>
      <vt:lpstr>Inno Nazionale e saluto alla Bandiera</vt:lpstr>
      <vt:lpstr>Gli alpini raccontano …tante storie dal loro GRANDE libro</vt:lpstr>
      <vt:lpstr>Oggi gli alpini vi racconteranno…..</vt:lpstr>
      <vt:lpstr>PROTEZIONE CIVILE</vt:lpstr>
      <vt:lpstr>PROTEZIONE CIVILE</vt:lpstr>
      <vt:lpstr>Filmato sulla nascita della Protezione Civile (2min)</vt:lpstr>
      <vt:lpstr>L’alluvione di Firenze del 1966, la prima emergenza seguita dalle tv e giornali di tutto il mondo, evidenzia l’inadeguatezza della struttura centrale dei soccorsi.</vt:lpstr>
      <vt:lpstr>Nascono gli angeli del fango</vt:lpstr>
      <vt:lpstr>La Protezione Civile  tutela l'integrità della vita, i beni,  gli insediamenti e l'ambiente dai danni o dal pericolo di danni che derivano  da calamità naturali e da catastrofi.</vt:lpstr>
      <vt:lpstr>Presentazione standard di PowerPoint</vt:lpstr>
      <vt:lpstr>Presentazione standard di PowerPoint</vt:lpstr>
      <vt:lpstr>Il danno arriva da pericolo e rischio</vt:lpstr>
      <vt:lpstr>Le azioni di Protezione Civile possono essere raggruppate in 4 grandi 'famiglie':</vt:lpstr>
      <vt:lpstr>P.C. indica gli allarmi per rischi con</vt:lpstr>
      <vt:lpstr>Per diventare volontario di Protezione Civile è necessario</vt:lpstr>
      <vt:lpstr>Il Volontario Protezione Civile</vt:lpstr>
      <vt:lpstr>Andare dove è richiesto il tuo intervento</vt:lpstr>
      <vt:lpstr>Interveniamo in caso di calamità naturali</vt:lpstr>
      <vt:lpstr>Interveniamo in caso di ordine pubblico</vt:lpstr>
      <vt:lpstr>Interveniamo per beneficienza</vt:lpstr>
      <vt:lpstr>Altre attività sono:</vt:lpstr>
      <vt:lpstr>Altre attività sono: Campi Scuola per ragazzi</vt:lpstr>
      <vt:lpstr>Chi ci chiama in caso di emergenza?</vt:lpstr>
      <vt:lpstr>PROTEZIONE CIVILE ALPINI</vt:lpstr>
      <vt:lpstr>Protezione Civile Alpini nasce dal</vt:lpstr>
      <vt:lpstr>Terremoto in Friuli 1976</vt:lpstr>
      <vt:lpstr>UNO DEI PRIMI VOLONTARI ALPINI PRESENTI IN FRIULI NEL 1976</vt:lpstr>
      <vt:lpstr>Presentazione standard di PowerPoint</vt:lpstr>
      <vt:lpstr>Presentazione standard di PowerPoint</vt:lpstr>
      <vt:lpstr>Protezione Civile  ANA ALPINI</vt:lpstr>
      <vt:lpstr>Protezione Civile ALPINI alcuni dati (agg al 31dic2017)</vt:lpstr>
      <vt:lpstr>Protezione Civile ALPINI alcuni dati (agg al 31dic2017)</vt:lpstr>
      <vt:lpstr>Chi siamo noi?</vt:lpstr>
      <vt:lpstr>Presentazione standard di PowerPoint</vt:lpstr>
      <vt:lpstr>Presentazione standard di PowerPoint</vt:lpstr>
      <vt:lpstr>ALPINI - OSPEDALE DA CAMPO</vt:lpstr>
      <vt:lpstr>ALPINI – OSPEDALE DA CAMPO</vt:lpstr>
      <vt:lpstr>Squadre Specialistiche Alpini</vt:lpstr>
      <vt:lpstr>Squadre Specialistiche Alpini</vt:lpstr>
      <vt:lpstr>Esempio dopo un terremoto:</vt:lpstr>
      <vt:lpstr>SODDISFIAMO I BISOGNI dei bambini, anziani e degli adulti</vt:lpstr>
      <vt:lpstr>Montiamo e smontiamo le tende</vt:lpstr>
      <vt:lpstr>Facciamo ……….</vt:lpstr>
      <vt:lpstr>E poi a nanna………</vt:lpstr>
      <vt:lpstr>Interventi degli alpini di Rivoli </vt:lpstr>
      <vt:lpstr>LAVORARE IN SICUREZZA</vt:lpstr>
      <vt:lpstr>Presentazione standard di PowerPoint</vt:lpstr>
      <vt:lpstr>Inoltre gli alpini di Rivoli volontari di protezione civile</vt:lpstr>
      <vt:lpstr>ALPINI  di ieri , di oggi e di domani</vt:lpstr>
      <vt:lpstr>Presentazione standard di PowerPoint</vt:lpstr>
      <vt:lpstr>CAMBIAMENTI  CLIMATICI &amp; INQUINAMENTO   SCENARI ATTUALI E FUTURI</vt:lpstr>
      <vt:lpstr>Presentazione standard di PowerPoint</vt:lpstr>
      <vt:lpstr>Come facciamo a sapere se il clima sta cambiando </vt:lpstr>
      <vt:lpstr>Presentazione standard di PowerPoint</vt:lpstr>
      <vt:lpstr>Presentazione standard di PowerPoint</vt:lpstr>
      <vt:lpstr>Presentazione standard di PowerPoint</vt:lpstr>
      <vt:lpstr>COLPEVOLE è la CO2 ANIDRIDE CARBONICA</vt:lpstr>
      <vt:lpstr>CHE COSA SUCCEDERA’ se non cambiamo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CIBO E FAME NEL MONDO</vt:lpstr>
      <vt:lpstr>ISOLA  DI  PLASTICA ??????????????</vt:lpstr>
      <vt:lpstr>ISOLA DI PLASTICA grande come 3 volte la Francia</vt:lpstr>
      <vt:lpstr>ISOLA DI PLASTICA grande come 3 volte la Francia</vt:lpstr>
      <vt:lpstr>BIODEGRADABILITA’  ?????????????</vt:lpstr>
      <vt:lpstr> BATTERI </vt:lpstr>
      <vt:lpstr>Presentazione standard di PowerPoint</vt:lpstr>
      <vt:lpstr>BIODEGRADABILITA’</vt:lpstr>
      <vt:lpstr>BIODEGRADABILITA’</vt:lpstr>
      <vt:lpstr>BIODEGRADABILITA’</vt:lpstr>
      <vt:lpstr>Presentazione standard di PowerPoint</vt:lpstr>
      <vt:lpstr>IO POSSO FARE QUALCOSA? Cosa posso fare io?????</vt:lpstr>
      <vt:lpstr>Presentazione standard di PowerPoint</vt:lpstr>
      <vt:lpstr>4 PAROLE MAGICHE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4 PAROLE MAGICHE</vt:lpstr>
      <vt:lpstr>DAVVERO POSSIAMO? SI. TUTTI INSIEME COME CITTADINI ATTIVI</vt:lpstr>
      <vt:lpstr>NIENTE E’ INUTILE SE SI FA LA COSA GIUSTA</vt:lpstr>
      <vt:lpstr>MAGGIORI RISCHI CHE RIGUARDANO IL MIO TERRITORIO</vt:lpstr>
      <vt:lpstr>Presentazione standard di PowerPoint</vt:lpstr>
      <vt:lpstr>QUALI RISCHI CI INTERESSANO A RIVOLI?</vt:lpstr>
      <vt:lpstr>QUALI RISCHI A RIVOLI? TERREMOTI</vt:lpstr>
      <vt:lpstr>Presentazione standard di PowerPoint</vt:lpstr>
      <vt:lpstr>Presentazione standard di PowerPoint</vt:lpstr>
      <vt:lpstr>QUALI RISCHI A RIVOLI? TERREMOTI</vt:lpstr>
      <vt:lpstr>Presentazione standard di PowerPoint</vt:lpstr>
      <vt:lpstr>Presentazione standard di PowerPoint</vt:lpstr>
      <vt:lpstr>QUALI RISCHI A RIVOLI? TERREMOTI</vt:lpstr>
      <vt:lpstr>QUALI RISCHI A RIVOLI? TERREMOTI</vt:lpstr>
      <vt:lpstr>QUALI RISCHI A RIVOLI? TERREMOTI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QUALI RISCHI A TORINO? ALLUVIONE</vt:lpstr>
      <vt:lpstr>QUALI RISCHI A TORINO? ALLUVIONE</vt:lpstr>
      <vt:lpstr>QUALI RISCHI A TORINO? ALLUVIONE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 numero fare? 112</vt:lpstr>
      <vt:lpstr>Come chiedere aiuto?</vt:lpstr>
      <vt:lpstr>Presentazione standard di PowerPoint</vt:lpstr>
      <vt:lpstr>Il GRANDE libro degli alpini oggi finisce ….. con ………..</vt:lpstr>
      <vt:lpstr>Presentazione standard di PowerPoint</vt:lpstr>
      <vt:lpstr>CI VEDIAMO  il 9 APRILE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A.N.A. Associazione Alpini Motociclisti</dc:title>
  <dc:creator>Windows</dc:creator>
  <cp:lastModifiedBy>bruna</cp:lastModifiedBy>
  <cp:revision>262</cp:revision>
  <cp:lastPrinted>2018-04-13T16:08:50Z</cp:lastPrinted>
  <dcterms:created xsi:type="dcterms:W3CDTF">2017-11-02T18:39:08Z</dcterms:created>
  <dcterms:modified xsi:type="dcterms:W3CDTF">2019-03-14T09:28:05Z</dcterms:modified>
</cp:coreProperties>
</file>